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25"/>
  </p:notesMasterIdLst>
  <p:sldIdLst>
    <p:sldId id="256" r:id="rId3"/>
    <p:sldId id="257" r:id="rId4"/>
    <p:sldId id="258" r:id="rId5"/>
    <p:sldId id="260" r:id="rId6"/>
    <p:sldId id="262" r:id="rId7"/>
    <p:sldId id="261" r:id="rId8"/>
    <p:sldId id="265" r:id="rId9"/>
    <p:sldId id="263" r:id="rId10"/>
    <p:sldId id="264" r:id="rId11"/>
    <p:sldId id="266" r:id="rId12"/>
    <p:sldId id="267" r:id="rId13"/>
    <p:sldId id="259" r:id="rId14"/>
    <p:sldId id="268" r:id="rId15"/>
    <p:sldId id="269" r:id="rId16"/>
    <p:sldId id="270" r:id="rId17"/>
    <p:sldId id="271" r:id="rId18"/>
    <p:sldId id="272" r:id="rId19"/>
    <p:sldId id="273" r:id="rId20"/>
    <p:sldId id="274" r:id="rId21"/>
    <p:sldId id="275" r:id="rId22"/>
    <p:sldId id="276" r:id="rId23"/>
    <p:sldId id="277" r:id="rId24"/>
  </p:sldIdLst>
  <p:sldSz cx="9144000" cy="5143500" type="screen16x9"/>
  <p:notesSz cx="6858000" cy="9144000"/>
  <p:embeddedFontLst>
    <p:embeddedFont>
      <p:font typeface="Cambria" panose="02040503050406030204" pitchFamily="18" charset="0"/>
      <p:regular r:id="rId26"/>
      <p:bold r:id="rId27"/>
      <p:italic r:id="rId28"/>
      <p:boldItalic r:id="rId29"/>
    </p:embeddedFont>
    <p:embeddedFont>
      <p:font typeface="Dosis" pitchFamily="2" charset="0"/>
      <p:regular r:id="rId30"/>
      <p:bold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76" autoAdjust="0"/>
    <p:restoredTop sz="94660"/>
  </p:normalViewPr>
  <p:slideViewPr>
    <p:cSldViewPr snapToGrid="0">
      <p:cViewPr varScale="1">
        <p:scale>
          <a:sx n="87" d="100"/>
          <a:sy n="87" d="100"/>
        </p:scale>
        <p:origin x="1086" y="72"/>
      </p:cViewPr>
      <p:guideLst>
        <p:guide orient="horz" pos="1620"/>
        <p:guide pos="2880"/>
      </p:guideLst>
    </p:cSldViewPr>
  </p:slideViewPr>
  <p:notesTextViewPr>
    <p:cViewPr>
      <p:scale>
        <a:sx n="20" d="100"/>
        <a:sy n="2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6.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08CAF1-259C-455F-A18D-A826DD7156F0}" type="doc">
      <dgm:prSet loTypeId="urn:microsoft.com/office/officeart/2005/8/layout/orgChart1" loCatId="hierarchy" qsTypeId="urn:microsoft.com/office/officeart/2005/8/quickstyle/simple2" qsCatId="simple" csTypeId="urn:microsoft.com/office/officeart/2005/8/colors/accent1_2" csCatId="accent1" phldr="1"/>
      <dgm:spPr/>
      <dgm:t>
        <a:bodyPr/>
        <a:lstStyle/>
        <a:p>
          <a:endParaRPr lang="en-US"/>
        </a:p>
      </dgm:t>
    </dgm:pt>
    <dgm:pt modelId="{C5A66890-7419-466C-8DD8-1194AE690F35}">
      <dgm:prSet phldrT="[Text]"/>
      <dgm:spPr/>
      <dgm:t>
        <a:bodyPr/>
        <a:lstStyle/>
        <a:p>
          <a:r>
            <a:rPr lang="en-US" dirty="0"/>
            <a:t>Experiment</a:t>
          </a:r>
        </a:p>
      </dgm:t>
    </dgm:pt>
    <dgm:pt modelId="{327C9F23-3B17-4266-BD8F-C436487D88AA}" type="parTrans" cxnId="{92E73CA3-4B6B-45AC-98C2-7CEC04806B45}">
      <dgm:prSet/>
      <dgm:spPr/>
      <dgm:t>
        <a:bodyPr/>
        <a:lstStyle/>
        <a:p>
          <a:endParaRPr lang="en-US"/>
        </a:p>
      </dgm:t>
    </dgm:pt>
    <dgm:pt modelId="{AC806709-C0E5-4F0D-90B9-750220162349}" type="sibTrans" cxnId="{92E73CA3-4B6B-45AC-98C2-7CEC04806B45}">
      <dgm:prSet/>
      <dgm:spPr/>
      <dgm:t>
        <a:bodyPr/>
        <a:lstStyle/>
        <a:p>
          <a:endParaRPr lang="en-US"/>
        </a:p>
      </dgm:t>
    </dgm:pt>
    <dgm:pt modelId="{DCD76810-B998-46E5-BB69-128775A99A58}" type="asst">
      <dgm:prSet phldrT="[Text]"/>
      <dgm:spPr/>
      <dgm:t>
        <a:bodyPr/>
        <a:lstStyle/>
        <a:p>
          <a:r>
            <a:rPr lang="en-US" b="0" dirty="0"/>
            <a:t>Experiment 1: Modeling without Normalization/Standardization</a:t>
          </a:r>
          <a:endParaRPr lang="en-US" dirty="0"/>
        </a:p>
      </dgm:t>
    </dgm:pt>
    <dgm:pt modelId="{38C365E7-D262-4F2E-AC5D-43F2D69B5CEA}" type="parTrans" cxnId="{A4294FE6-4FF0-4B04-A13A-548679C4B7B4}">
      <dgm:prSet/>
      <dgm:spPr/>
      <dgm:t>
        <a:bodyPr/>
        <a:lstStyle/>
        <a:p>
          <a:endParaRPr lang="en-US"/>
        </a:p>
      </dgm:t>
    </dgm:pt>
    <dgm:pt modelId="{9488F0C7-DFC4-4BA9-8EAE-1F1F810D8F81}" type="sibTrans" cxnId="{A4294FE6-4FF0-4B04-A13A-548679C4B7B4}">
      <dgm:prSet/>
      <dgm:spPr/>
      <dgm:t>
        <a:bodyPr/>
        <a:lstStyle/>
        <a:p>
          <a:endParaRPr lang="en-US"/>
        </a:p>
      </dgm:t>
    </dgm:pt>
    <dgm:pt modelId="{4E7F9565-64DF-47C8-B70B-0AA7B63CB180}" type="asst">
      <dgm:prSet phldrT="[Text]"/>
      <dgm:spPr/>
      <dgm:t>
        <a:bodyPr/>
        <a:lstStyle/>
        <a:p>
          <a:r>
            <a:rPr lang="en-US" b="0" dirty="0"/>
            <a:t>Experiment 2: Modeling with Normalization/Standardization</a:t>
          </a:r>
          <a:endParaRPr lang="en-US" dirty="0"/>
        </a:p>
      </dgm:t>
    </dgm:pt>
    <dgm:pt modelId="{495FA4AA-9115-4C92-8ED8-172B1F3AC7BC}" type="parTrans" cxnId="{86D685E3-E459-464F-B7EC-47ADE4C2B7A3}">
      <dgm:prSet/>
      <dgm:spPr/>
      <dgm:t>
        <a:bodyPr/>
        <a:lstStyle/>
        <a:p>
          <a:endParaRPr lang="en-US"/>
        </a:p>
      </dgm:t>
    </dgm:pt>
    <dgm:pt modelId="{9FE02B20-AB58-4BAB-BDE8-0B08732F5FF2}" type="sibTrans" cxnId="{86D685E3-E459-464F-B7EC-47ADE4C2B7A3}">
      <dgm:prSet/>
      <dgm:spPr/>
      <dgm:t>
        <a:bodyPr/>
        <a:lstStyle/>
        <a:p>
          <a:endParaRPr lang="en-US"/>
        </a:p>
      </dgm:t>
    </dgm:pt>
    <dgm:pt modelId="{5B966F98-240B-45E0-B8E4-FBA4EE1124F2}" type="pres">
      <dgm:prSet presAssocID="{FB08CAF1-259C-455F-A18D-A826DD7156F0}" presName="hierChild1" presStyleCnt="0">
        <dgm:presLayoutVars>
          <dgm:orgChart val="1"/>
          <dgm:chPref val="1"/>
          <dgm:dir/>
          <dgm:animOne val="branch"/>
          <dgm:animLvl val="lvl"/>
          <dgm:resizeHandles/>
        </dgm:presLayoutVars>
      </dgm:prSet>
      <dgm:spPr/>
    </dgm:pt>
    <dgm:pt modelId="{6248DC04-8CF7-40E8-BDEB-8615E79D8B14}" type="pres">
      <dgm:prSet presAssocID="{C5A66890-7419-466C-8DD8-1194AE690F35}" presName="hierRoot1" presStyleCnt="0">
        <dgm:presLayoutVars>
          <dgm:hierBranch val="init"/>
        </dgm:presLayoutVars>
      </dgm:prSet>
      <dgm:spPr/>
    </dgm:pt>
    <dgm:pt modelId="{1A9E8E05-D36C-48DA-83BB-5260AF88A3D2}" type="pres">
      <dgm:prSet presAssocID="{C5A66890-7419-466C-8DD8-1194AE690F35}" presName="rootComposite1" presStyleCnt="0"/>
      <dgm:spPr/>
    </dgm:pt>
    <dgm:pt modelId="{6CF17B1E-550A-4D40-B0D9-CAC4E8EAB921}" type="pres">
      <dgm:prSet presAssocID="{C5A66890-7419-466C-8DD8-1194AE690F35}" presName="rootText1" presStyleLbl="node0" presStyleIdx="0" presStyleCnt="1">
        <dgm:presLayoutVars>
          <dgm:chPref val="3"/>
        </dgm:presLayoutVars>
      </dgm:prSet>
      <dgm:spPr/>
    </dgm:pt>
    <dgm:pt modelId="{2DEBF603-4919-4D1C-83AE-4245E9F36821}" type="pres">
      <dgm:prSet presAssocID="{C5A66890-7419-466C-8DD8-1194AE690F35}" presName="rootConnector1" presStyleLbl="node1" presStyleIdx="0" presStyleCnt="0"/>
      <dgm:spPr/>
    </dgm:pt>
    <dgm:pt modelId="{9115F7AC-2116-4345-AC96-BD4F0D185292}" type="pres">
      <dgm:prSet presAssocID="{C5A66890-7419-466C-8DD8-1194AE690F35}" presName="hierChild2" presStyleCnt="0"/>
      <dgm:spPr/>
    </dgm:pt>
    <dgm:pt modelId="{7FFAD0B5-FE13-4545-A7A0-61D25CA7C4C7}" type="pres">
      <dgm:prSet presAssocID="{C5A66890-7419-466C-8DD8-1194AE690F35}" presName="hierChild3" presStyleCnt="0"/>
      <dgm:spPr/>
    </dgm:pt>
    <dgm:pt modelId="{7BC13275-3586-4AD0-865F-808534A9314A}" type="pres">
      <dgm:prSet presAssocID="{38C365E7-D262-4F2E-AC5D-43F2D69B5CEA}" presName="Name111" presStyleLbl="parChTrans1D2" presStyleIdx="0" presStyleCnt="2"/>
      <dgm:spPr/>
    </dgm:pt>
    <dgm:pt modelId="{A22D9C01-B015-4ECE-AED2-D1FAADA80EDE}" type="pres">
      <dgm:prSet presAssocID="{DCD76810-B998-46E5-BB69-128775A99A58}" presName="hierRoot3" presStyleCnt="0">
        <dgm:presLayoutVars>
          <dgm:hierBranch val="init"/>
        </dgm:presLayoutVars>
      </dgm:prSet>
      <dgm:spPr/>
    </dgm:pt>
    <dgm:pt modelId="{2A87EBFB-8591-414D-B294-1620F60FFC90}" type="pres">
      <dgm:prSet presAssocID="{DCD76810-B998-46E5-BB69-128775A99A58}" presName="rootComposite3" presStyleCnt="0"/>
      <dgm:spPr/>
    </dgm:pt>
    <dgm:pt modelId="{07BC3090-66EA-431F-8EDE-B76AF944759B}" type="pres">
      <dgm:prSet presAssocID="{DCD76810-B998-46E5-BB69-128775A99A58}" presName="rootText3" presStyleLbl="asst1" presStyleIdx="0" presStyleCnt="2">
        <dgm:presLayoutVars>
          <dgm:chPref val="3"/>
        </dgm:presLayoutVars>
      </dgm:prSet>
      <dgm:spPr/>
    </dgm:pt>
    <dgm:pt modelId="{A5DEA763-A1DD-4804-9795-3CEBE8F45418}" type="pres">
      <dgm:prSet presAssocID="{DCD76810-B998-46E5-BB69-128775A99A58}" presName="rootConnector3" presStyleLbl="asst1" presStyleIdx="0" presStyleCnt="2"/>
      <dgm:spPr/>
    </dgm:pt>
    <dgm:pt modelId="{5DBCB754-D897-4AD1-B046-2F3B8C745FF4}" type="pres">
      <dgm:prSet presAssocID="{DCD76810-B998-46E5-BB69-128775A99A58}" presName="hierChild6" presStyleCnt="0"/>
      <dgm:spPr/>
    </dgm:pt>
    <dgm:pt modelId="{CFDF1DCA-0CD7-4B82-93EF-C154DC41F118}" type="pres">
      <dgm:prSet presAssocID="{DCD76810-B998-46E5-BB69-128775A99A58}" presName="hierChild7" presStyleCnt="0"/>
      <dgm:spPr/>
    </dgm:pt>
    <dgm:pt modelId="{D7ABAF0F-CBE9-41CE-8EB7-5670A8B8A215}" type="pres">
      <dgm:prSet presAssocID="{495FA4AA-9115-4C92-8ED8-172B1F3AC7BC}" presName="Name111" presStyleLbl="parChTrans1D2" presStyleIdx="1" presStyleCnt="2"/>
      <dgm:spPr/>
    </dgm:pt>
    <dgm:pt modelId="{97609E63-3D7D-4DAF-B0B0-4709A4F8F8B4}" type="pres">
      <dgm:prSet presAssocID="{4E7F9565-64DF-47C8-B70B-0AA7B63CB180}" presName="hierRoot3" presStyleCnt="0">
        <dgm:presLayoutVars>
          <dgm:hierBranch val="init"/>
        </dgm:presLayoutVars>
      </dgm:prSet>
      <dgm:spPr/>
    </dgm:pt>
    <dgm:pt modelId="{E79BF3A7-2C8A-486E-ABF2-7AA6C55FFB73}" type="pres">
      <dgm:prSet presAssocID="{4E7F9565-64DF-47C8-B70B-0AA7B63CB180}" presName="rootComposite3" presStyleCnt="0"/>
      <dgm:spPr/>
    </dgm:pt>
    <dgm:pt modelId="{9E0F15D8-4659-4D84-9F7A-FB77EE20A30B}" type="pres">
      <dgm:prSet presAssocID="{4E7F9565-64DF-47C8-B70B-0AA7B63CB180}" presName="rootText3" presStyleLbl="asst1" presStyleIdx="1" presStyleCnt="2">
        <dgm:presLayoutVars>
          <dgm:chPref val="3"/>
        </dgm:presLayoutVars>
      </dgm:prSet>
      <dgm:spPr/>
    </dgm:pt>
    <dgm:pt modelId="{26C3EAC6-8872-41CE-859B-4A2FE465F0A1}" type="pres">
      <dgm:prSet presAssocID="{4E7F9565-64DF-47C8-B70B-0AA7B63CB180}" presName="rootConnector3" presStyleLbl="asst1" presStyleIdx="1" presStyleCnt="2"/>
      <dgm:spPr/>
    </dgm:pt>
    <dgm:pt modelId="{7A545C16-8103-4780-BF2B-56C9BD202069}" type="pres">
      <dgm:prSet presAssocID="{4E7F9565-64DF-47C8-B70B-0AA7B63CB180}" presName="hierChild6" presStyleCnt="0"/>
      <dgm:spPr/>
    </dgm:pt>
    <dgm:pt modelId="{BFEF1BFD-DCFC-4D04-9EF3-BEBD63B34197}" type="pres">
      <dgm:prSet presAssocID="{4E7F9565-64DF-47C8-B70B-0AA7B63CB180}" presName="hierChild7" presStyleCnt="0"/>
      <dgm:spPr/>
    </dgm:pt>
  </dgm:ptLst>
  <dgm:cxnLst>
    <dgm:cxn modelId="{DD3A7D0A-D08C-455D-9E36-127740086B5C}" type="presOf" srcId="{4E7F9565-64DF-47C8-B70B-0AA7B63CB180}" destId="{26C3EAC6-8872-41CE-859B-4A2FE465F0A1}" srcOrd="1" destOrd="0" presId="urn:microsoft.com/office/officeart/2005/8/layout/orgChart1"/>
    <dgm:cxn modelId="{07E90F3B-219D-4C9A-8EF6-79FEB033DFF9}" type="presOf" srcId="{C5A66890-7419-466C-8DD8-1194AE690F35}" destId="{2DEBF603-4919-4D1C-83AE-4245E9F36821}" srcOrd="1" destOrd="0" presId="urn:microsoft.com/office/officeart/2005/8/layout/orgChart1"/>
    <dgm:cxn modelId="{E5F45E50-335C-4696-ADCB-5F3D51689B1E}" type="presOf" srcId="{4E7F9565-64DF-47C8-B70B-0AA7B63CB180}" destId="{9E0F15D8-4659-4D84-9F7A-FB77EE20A30B}" srcOrd="0" destOrd="0" presId="urn:microsoft.com/office/officeart/2005/8/layout/orgChart1"/>
    <dgm:cxn modelId="{94E80557-3090-4190-8CE9-0788DD71EB59}" type="presOf" srcId="{FB08CAF1-259C-455F-A18D-A826DD7156F0}" destId="{5B966F98-240B-45E0-B8E4-FBA4EE1124F2}" srcOrd="0" destOrd="0" presId="urn:microsoft.com/office/officeart/2005/8/layout/orgChart1"/>
    <dgm:cxn modelId="{8FA39297-2C61-409C-A3E5-BD0E49C91A4E}" type="presOf" srcId="{DCD76810-B998-46E5-BB69-128775A99A58}" destId="{07BC3090-66EA-431F-8EDE-B76AF944759B}" srcOrd="0" destOrd="0" presId="urn:microsoft.com/office/officeart/2005/8/layout/orgChart1"/>
    <dgm:cxn modelId="{92E73CA3-4B6B-45AC-98C2-7CEC04806B45}" srcId="{FB08CAF1-259C-455F-A18D-A826DD7156F0}" destId="{C5A66890-7419-466C-8DD8-1194AE690F35}" srcOrd="0" destOrd="0" parTransId="{327C9F23-3B17-4266-BD8F-C436487D88AA}" sibTransId="{AC806709-C0E5-4F0D-90B9-750220162349}"/>
    <dgm:cxn modelId="{34BCFDE2-E93C-4AE9-9779-7CC42B43DD2A}" type="presOf" srcId="{C5A66890-7419-466C-8DD8-1194AE690F35}" destId="{6CF17B1E-550A-4D40-B0D9-CAC4E8EAB921}" srcOrd="0" destOrd="0" presId="urn:microsoft.com/office/officeart/2005/8/layout/orgChart1"/>
    <dgm:cxn modelId="{86D685E3-E459-464F-B7EC-47ADE4C2B7A3}" srcId="{C5A66890-7419-466C-8DD8-1194AE690F35}" destId="{4E7F9565-64DF-47C8-B70B-0AA7B63CB180}" srcOrd="1" destOrd="0" parTransId="{495FA4AA-9115-4C92-8ED8-172B1F3AC7BC}" sibTransId="{9FE02B20-AB58-4BAB-BDE8-0B08732F5FF2}"/>
    <dgm:cxn modelId="{A4294FE6-4FF0-4B04-A13A-548679C4B7B4}" srcId="{C5A66890-7419-466C-8DD8-1194AE690F35}" destId="{DCD76810-B998-46E5-BB69-128775A99A58}" srcOrd="0" destOrd="0" parTransId="{38C365E7-D262-4F2E-AC5D-43F2D69B5CEA}" sibTransId="{9488F0C7-DFC4-4BA9-8EAE-1F1F810D8F81}"/>
    <dgm:cxn modelId="{86E8C1F3-000A-40D2-BCC1-F844C396785E}" type="presOf" srcId="{495FA4AA-9115-4C92-8ED8-172B1F3AC7BC}" destId="{D7ABAF0F-CBE9-41CE-8EB7-5670A8B8A215}" srcOrd="0" destOrd="0" presId="urn:microsoft.com/office/officeart/2005/8/layout/orgChart1"/>
    <dgm:cxn modelId="{C5D7D9FD-0BC4-4FF4-B64B-103DE3A786F8}" type="presOf" srcId="{DCD76810-B998-46E5-BB69-128775A99A58}" destId="{A5DEA763-A1DD-4804-9795-3CEBE8F45418}" srcOrd="1" destOrd="0" presId="urn:microsoft.com/office/officeart/2005/8/layout/orgChart1"/>
    <dgm:cxn modelId="{9D7497FF-2D82-4781-BFBE-D8ADB329F947}" type="presOf" srcId="{38C365E7-D262-4F2E-AC5D-43F2D69B5CEA}" destId="{7BC13275-3586-4AD0-865F-808534A9314A}" srcOrd="0" destOrd="0" presId="urn:microsoft.com/office/officeart/2005/8/layout/orgChart1"/>
    <dgm:cxn modelId="{805B8026-B790-4760-8A93-FEB2E3AEA564}" type="presParOf" srcId="{5B966F98-240B-45E0-B8E4-FBA4EE1124F2}" destId="{6248DC04-8CF7-40E8-BDEB-8615E79D8B14}" srcOrd="0" destOrd="0" presId="urn:microsoft.com/office/officeart/2005/8/layout/orgChart1"/>
    <dgm:cxn modelId="{2DBA0C95-7DB8-42F2-9471-5E9C3449338A}" type="presParOf" srcId="{6248DC04-8CF7-40E8-BDEB-8615E79D8B14}" destId="{1A9E8E05-D36C-48DA-83BB-5260AF88A3D2}" srcOrd="0" destOrd="0" presId="urn:microsoft.com/office/officeart/2005/8/layout/orgChart1"/>
    <dgm:cxn modelId="{F5C28FF0-C57D-4503-B4AA-5430B076FF1D}" type="presParOf" srcId="{1A9E8E05-D36C-48DA-83BB-5260AF88A3D2}" destId="{6CF17B1E-550A-4D40-B0D9-CAC4E8EAB921}" srcOrd="0" destOrd="0" presId="urn:microsoft.com/office/officeart/2005/8/layout/orgChart1"/>
    <dgm:cxn modelId="{643ECE73-A9E9-4153-A021-E597D39237C0}" type="presParOf" srcId="{1A9E8E05-D36C-48DA-83BB-5260AF88A3D2}" destId="{2DEBF603-4919-4D1C-83AE-4245E9F36821}" srcOrd="1" destOrd="0" presId="urn:microsoft.com/office/officeart/2005/8/layout/orgChart1"/>
    <dgm:cxn modelId="{EE218BAF-90DE-413D-A000-D7B0A36326CA}" type="presParOf" srcId="{6248DC04-8CF7-40E8-BDEB-8615E79D8B14}" destId="{9115F7AC-2116-4345-AC96-BD4F0D185292}" srcOrd="1" destOrd="0" presId="urn:microsoft.com/office/officeart/2005/8/layout/orgChart1"/>
    <dgm:cxn modelId="{D85018E1-A0A8-444F-98BC-14A15892ADA2}" type="presParOf" srcId="{6248DC04-8CF7-40E8-BDEB-8615E79D8B14}" destId="{7FFAD0B5-FE13-4545-A7A0-61D25CA7C4C7}" srcOrd="2" destOrd="0" presId="urn:microsoft.com/office/officeart/2005/8/layout/orgChart1"/>
    <dgm:cxn modelId="{C278CACA-2B20-4340-9645-53FEFA22AB47}" type="presParOf" srcId="{7FFAD0B5-FE13-4545-A7A0-61D25CA7C4C7}" destId="{7BC13275-3586-4AD0-865F-808534A9314A}" srcOrd="0" destOrd="0" presId="urn:microsoft.com/office/officeart/2005/8/layout/orgChart1"/>
    <dgm:cxn modelId="{E7143443-95FC-44B3-8DF6-CAA8BF8BF0BE}" type="presParOf" srcId="{7FFAD0B5-FE13-4545-A7A0-61D25CA7C4C7}" destId="{A22D9C01-B015-4ECE-AED2-D1FAADA80EDE}" srcOrd="1" destOrd="0" presId="urn:microsoft.com/office/officeart/2005/8/layout/orgChart1"/>
    <dgm:cxn modelId="{35A3BA0E-2E56-4690-82DF-FD4040589790}" type="presParOf" srcId="{A22D9C01-B015-4ECE-AED2-D1FAADA80EDE}" destId="{2A87EBFB-8591-414D-B294-1620F60FFC90}" srcOrd="0" destOrd="0" presId="urn:microsoft.com/office/officeart/2005/8/layout/orgChart1"/>
    <dgm:cxn modelId="{5CFE9993-7F83-497E-BFAA-8BDCD6CEF284}" type="presParOf" srcId="{2A87EBFB-8591-414D-B294-1620F60FFC90}" destId="{07BC3090-66EA-431F-8EDE-B76AF944759B}" srcOrd="0" destOrd="0" presId="urn:microsoft.com/office/officeart/2005/8/layout/orgChart1"/>
    <dgm:cxn modelId="{7EB23EBD-79CB-4D7F-846F-D4D77D79C16A}" type="presParOf" srcId="{2A87EBFB-8591-414D-B294-1620F60FFC90}" destId="{A5DEA763-A1DD-4804-9795-3CEBE8F45418}" srcOrd="1" destOrd="0" presId="urn:microsoft.com/office/officeart/2005/8/layout/orgChart1"/>
    <dgm:cxn modelId="{C5B46EE8-5BAE-4E26-A14B-864052E577DD}" type="presParOf" srcId="{A22D9C01-B015-4ECE-AED2-D1FAADA80EDE}" destId="{5DBCB754-D897-4AD1-B046-2F3B8C745FF4}" srcOrd="1" destOrd="0" presId="urn:microsoft.com/office/officeart/2005/8/layout/orgChart1"/>
    <dgm:cxn modelId="{6F81AF90-B3F8-496B-BD51-DC4B243F7390}" type="presParOf" srcId="{A22D9C01-B015-4ECE-AED2-D1FAADA80EDE}" destId="{CFDF1DCA-0CD7-4B82-93EF-C154DC41F118}" srcOrd="2" destOrd="0" presId="urn:microsoft.com/office/officeart/2005/8/layout/orgChart1"/>
    <dgm:cxn modelId="{FC761126-DA53-40E9-A665-A5596CFAE43F}" type="presParOf" srcId="{7FFAD0B5-FE13-4545-A7A0-61D25CA7C4C7}" destId="{D7ABAF0F-CBE9-41CE-8EB7-5670A8B8A215}" srcOrd="2" destOrd="0" presId="urn:microsoft.com/office/officeart/2005/8/layout/orgChart1"/>
    <dgm:cxn modelId="{7D151541-3157-48E1-80BD-EC3D0BECF4C4}" type="presParOf" srcId="{7FFAD0B5-FE13-4545-A7A0-61D25CA7C4C7}" destId="{97609E63-3D7D-4DAF-B0B0-4709A4F8F8B4}" srcOrd="3" destOrd="0" presId="urn:microsoft.com/office/officeart/2005/8/layout/orgChart1"/>
    <dgm:cxn modelId="{0E4AAC24-D484-4AF1-A840-92A4BCA2E4BB}" type="presParOf" srcId="{97609E63-3D7D-4DAF-B0B0-4709A4F8F8B4}" destId="{E79BF3A7-2C8A-486E-ABF2-7AA6C55FFB73}" srcOrd="0" destOrd="0" presId="urn:microsoft.com/office/officeart/2005/8/layout/orgChart1"/>
    <dgm:cxn modelId="{E7AA8D8D-0924-40BC-9C8D-5AB01E0F898A}" type="presParOf" srcId="{E79BF3A7-2C8A-486E-ABF2-7AA6C55FFB73}" destId="{9E0F15D8-4659-4D84-9F7A-FB77EE20A30B}" srcOrd="0" destOrd="0" presId="urn:microsoft.com/office/officeart/2005/8/layout/orgChart1"/>
    <dgm:cxn modelId="{76054991-EF38-49C1-8B57-D904866A0ECD}" type="presParOf" srcId="{E79BF3A7-2C8A-486E-ABF2-7AA6C55FFB73}" destId="{26C3EAC6-8872-41CE-859B-4A2FE465F0A1}" srcOrd="1" destOrd="0" presId="urn:microsoft.com/office/officeart/2005/8/layout/orgChart1"/>
    <dgm:cxn modelId="{B1F1CC3D-6CA6-467E-8B9F-BDD12E287222}" type="presParOf" srcId="{97609E63-3D7D-4DAF-B0B0-4709A4F8F8B4}" destId="{7A545C16-8103-4780-BF2B-56C9BD202069}" srcOrd="1" destOrd="0" presId="urn:microsoft.com/office/officeart/2005/8/layout/orgChart1"/>
    <dgm:cxn modelId="{2DEDC69B-8F93-4ACB-96BA-DB498253D255}" type="presParOf" srcId="{97609E63-3D7D-4DAF-B0B0-4709A4F8F8B4}" destId="{BFEF1BFD-DCFC-4D04-9EF3-BEBD63B34197}" srcOrd="2" destOrd="0" presId="urn:microsoft.com/office/officeart/2005/8/layout/orgChart1"/>
  </dgm:cxnLst>
  <dgm:bg/>
  <dgm:whole>
    <a:ln w="19050"/>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ABAF0F-CBE9-41CE-8EB7-5670A8B8A215}">
      <dsp:nvSpPr>
        <dsp:cNvPr id="0" name=""/>
        <dsp:cNvSpPr/>
      </dsp:nvSpPr>
      <dsp:spPr>
        <a:xfrm>
          <a:off x="3278581" y="1299396"/>
          <a:ext cx="272728" cy="1194809"/>
        </a:xfrm>
        <a:custGeom>
          <a:avLst/>
          <a:gdLst/>
          <a:ahLst/>
          <a:cxnLst/>
          <a:rect l="0" t="0" r="0" b="0"/>
          <a:pathLst>
            <a:path>
              <a:moveTo>
                <a:pt x="0" y="0"/>
              </a:moveTo>
              <a:lnTo>
                <a:pt x="0" y="1194809"/>
              </a:lnTo>
              <a:lnTo>
                <a:pt x="272728" y="119480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BC13275-3586-4AD0-865F-808534A9314A}">
      <dsp:nvSpPr>
        <dsp:cNvPr id="0" name=""/>
        <dsp:cNvSpPr/>
      </dsp:nvSpPr>
      <dsp:spPr>
        <a:xfrm>
          <a:off x="3005853" y="1299396"/>
          <a:ext cx="272728" cy="1194809"/>
        </a:xfrm>
        <a:custGeom>
          <a:avLst/>
          <a:gdLst/>
          <a:ahLst/>
          <a:cxnLst/>
          <a:rect l="0" t="0" r="0" b="0"/>
          <a:pathLst>
            <a:path>
              <a:moveTo>
                <a:pt x="272728" y="0"/>
              </a:moveTo>
              <a:lnTo>
                <a:pt x="272728" y="1194809"/>
              </a:lnTo>
              <a:lnTo>
                <a:pt x="0" y="119480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F17B1E-550A-4D40-B0D9-CAC4E8EAB921}">
      <dsp:nvSpPr>
        <dsp:cNvPr id="0" name=""/>
        <dsp:cNvSpPr/>
      </dsp:nvSpPr>
      <dsp:spPr>
        <a:xfrm>
          <a:off x="1979875" y="690"/>
          <a:ext cx="2597411" cy="1298705"/>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kern="1200" dirty="0"/>
            <a:t>Experiment</a:t>
          </a:r>
        </a:p>
      </dsp:txBody>
      <dsp:txXfrm>
        <a:off x="1979875" y="690"/>
        <a:ext cx="2597411" cy="1298705"/>
      </dsp:txXfrm>
    </dsp:sp>
    <dsp:sp modelId="{07BC3090-66EA-431F-8EDE-B76AF944759B}">
      <dsp:nvSpPr>
        <dsp:cNvPr id="0" name=""/>
        <dsp:cNvSpPr/>
      </dsp:nvSpPr>
      <dsp:spPr>
        <a:xfrm>
          <a:off x="408441" y="1844852"/>
          <a:ext cx="2597411" cy="1298705"/>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0" kern="1200" dirty="0"/>
            <a:t>Experiment 1: Modeling without Normalization/Standardization</a:t>
          </a:r>
          <a:endParaRPr lang="en-US" sz="1500" kern="1200" dirty="0"/>
        </a:p>
      </dsp:txBody>
      <dsp:txXfrm>
        <a:off x="408441" y="1844852"/>
        <a:ext cx="2597411" cy="1298705"/>
      </dsp:txXfrm>
    </dsp:sp>
    <dsp:sp modelId="{9E0F15D8-4659-4D84-9F7A-FB77EE20A30B}">
      <dsp:nvSpPr>
        <dsp:cNvPr id="0" name=""/>
        <dsp:cNvSpPr/>
      </dsp:nvSpPr>
      <dsp:spPr>
        <a:xfrm>
          <a:off x="3551309" y="1844852"/>
          <a:ext cx="2597411" cy="1298705"/>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US" sz="1500" b="0" kern="1200" dirty="0"/>
            <a:t>Experiment 2: Modeling with Normalization/Standardization</a:t>
          </a:r>
          <a:endParaRPr lang="en-US" sz="1500" kern="1200" dirty="0"/>
        </a:p>
      </dsp:txBody>
      <dsp:txXfrm>
        <a:off x="3551309" y="1844852"/>
        <a:ext cx="2597411" cy="129870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3.png>
</file>

<file path=ppt/media/image24.png>
</file>

<file path=ppt/media/image25.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16371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087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1048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24823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86510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5142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30434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81680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06306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40776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61336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13414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7711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2676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2871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28155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9827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1485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338538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hyperlink" Target="https://colab.research.google.com/drive/1RhdKMxXrTVeLKofbtMGWF_leSUGXZrwF?usp=sharing" TargetMode="External"/><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0.emf"/></Relationships>
</file>

<file path=ppt/slides/_rels/slide16.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21.emf"/></Relationships>
</file>

<file path=ppt/slides/_rels/slide17.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2.emf"/></Relationships>
</file>

<file path=ppt/slides/_rels/slide18.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colab.research.google.com/drive/1RhdKMxXrTVeLKofbtMGWF_leSUGXZrwF?usp=shar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hyperlink" Target="https://colab.research.google.com/drive/1RhdKMxXrTVeLKofbtMGWF_leSUGXZrwF?usp=sharing"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colab.research.google.com/drive/1RhdKMxXrTVeLKofbtMGWF_leSUGXZrwF?usp=sharin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colab.research.google.com/drive/1RhdKMxXrTVeLKofbtMGWF_leSUGXZrwF?usp=sharing"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colab.research.google.com/drive/1RhdKMxXrTVeLKofbtMGWF_leSUGXZrwF?usp=sharin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hyperlink" Target="https://colab.research.google.com/drive/1RhdKMxXrTVeLKofbtMGWF_leSUGXZrwF?usp=sharing"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hyperlink" Target="https://colab.research.google.com/drive/1RhdKMxXrTVeLKofbtMGWF_leSUGXZrwF?usp=shar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Predict Clicked Ads Customer Classification by using Machine Learning</a:t>
            </a:r>
            <a:endParaRPr sz="3180">
              <a:latin typeface="Dosis"/>
              <a:ea typeface="Dosis"/>
              <a:cs typeface="Dosis"/>
              <a:sym typeface="Dosis"/>
            </a:endParaRPr>
          </a:p>
        </p:txBody>
      </p:sp>
      <p:pic>
        <p:nvPicPr>
          <p:cNvPr id="3" name="Google Shape;101;p25">
            <a:extLst>
              <a:ext uri="{FF2B5EF4-FFF2-40B4-BE49-F238E27FC236}">
                <a16:creationId xmlns:a16="http://schemas.microsoft.com/office/drawing/2014/main" id="{E3164CDC-B442-119A-EBD1-8D7956FFE30C}"/>
              </a:ext>
            </a:extLst>
          </p:cNvPr>
          <p:cNvPicPr preferRelativeResize="0"/>
          <p:nvPr/>
        </p:nvPicPr>
        <p:blipFill>
          <a:blip r:embed="rId4"/>
          <a:srcRect t="16667" b="16667"/>
          <a:stretch/>
        </p:blipFill>
        <p:spPr>
          <a:xfrm>
            <a:off x="4665150" y="735163"/>
            <a:ext cx="1218600" cy="1216800"/>
          </a:xfrm>
          <a:prstGeom prst="roundRect">
            <a:avLst>
              <a:gd name="adj" fmla="val 50000"/>
            </a:avLst>
          </a:prstGeom>
          <a:noFill/>
          <a:ln w="9525" cap="flat" cmpd="sng">
            <a:solidFill>
              <a:schemeClr val="dk1"/>
            </a:solidFill>
            <a:prstDash val="solid"/>
            <a:round/>
            <a:headEnd type="none" w="sm" len="sm"/>
            <a:tailEnd type="none" w="sm" len="sm"/>
          </a:ln>
        </p:spPr>
      </p:pic>
      <p:sp>
        <p:nvSpPr>
          <p:cNvPr id="4" name="Google Shape;100;p25">
            <a:extLst>
              <a:ext uri="{FF2B5EF4-FFF2-40B4-BE49-F238E27FC236}">
                <a16:creationId xmlns:a16="http://schemas.microsoft.com/office/drawing/2014/main" id="{DA828D69-DBBC-B9F1-CE3D-551D26ED5C6F}"/>
              </a:ext>
            </a:extLst>
          </p:cNvPr>
          <p:cNvSpPr txBox="1"/>
          <p:nvPr/>
        </p:nvSpPr>
        <p:spPr>
          <a:xfrm>
            <a:off x="5959950" y="908899"/>
            <a:ext cx="2402400" cy="1043063"/>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i="0" u="none" strike="noStrike" cap="none" dirty="0" err="1">
                <a:solidFill>
                  <a:srgbClr val="000000"/>
                </a:solidFill>
                <a:latin typeface="Dosis"/>
                <a:ea typeface="Dosis"/>
                <a:cs typeface="Dosis"/>
                <a:sym typeface="Dosis"/>
              </a:rPr>
              <a:t>Philipus</a:t>
            </a:r>
            <a:r>
              <a:rPr lang="en-US" sz="1200" b="1" i="0" u="none" strike="noStrike" cap="none" dirty="0">
                <a:solidFill>
                  <a:srgbClr val="000000"/>
                </a:solidFill>
                <a:latin typeface="Dosis"/>
                <a:ea typeface="Dosis"/>
                <a:cs typeface="Dosis"/>
                <a:sym typeface="Dosis"/>
              </a:rPr>
              <a:t> Dima </a:t>
            </a:r>
            <a:r>
              <a:rPr lang="en-US" sz="1200" b="1" i="0" u="none" strike="noStrike" cap="none" dirty="0" err="1">
                <a:solidFill>
                  <a:srgbClr val="000000"/>
                </a:solidFill>
                <a:latin typeface="Dosis"/>
                <a:ea typeface="Dosis"/>
                <a:cs typeface="Dosis"/>
                <a:sym typeface="Dosis"/>
              </a:rPr>
              <a:t>Wira</a:t>
            </a:r>
            <a:r>
              <a:rPr lang="en-US" sz="1200" b="1" i="0" u="none" strike="noStrike" cap="none" dirty="0">
                <a:solidFill>
                  <a:srgbClr val="000000"/>
                </a:solidFill>
                <a:latin typeface="Dosis"/>
                <a:ea typeface="Dosis"/>
                <a:cs typeface="Dosis"/>
                <a:sym typeface="Dosis"/>
              </a:rPr>
              <a:t> </a:t>
            </a:r>
            <a:r>
              <a:rPr lang="en-US" sz="1200" b="1" i="0" u="none" strike="noStrike" cap="none" dirty="0" err="1">
                <a:solidFill>
                  <a:srgbClr val="000000"/>
                </a:solidFill>
                <a:latin typeface="Dosis"/>
                <a:ea typeface="Dosis"/>
                <a:cs typeface="Dosis"/>
                <a:sym typeface="Dosis"/>
              </a:rPr>
              <a:t>Pratomo</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dirty="0" err="1">
                <a:latin typeface="Dosis"/>
                <a:ea typeface="Dosis"/>
                <a:cs typeface="Dosis"/>
                <a:sym typeface="Dosis"/>
              </a:rPr>
              <a:t>pwirapratomo@gmail.com</a:t>
            </a:r>
            <a:endParaRPr sz="1200"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ID" sz="1200" dirty="0">
                <a:latin typeface="Dosis"/>
                <a:ea typeface="Dosis"/>
                <a:cs typeface="Dosis"/>
                <a:sym typeface="Dosis"/>
              </a:rPr>
              <a:t>https://</a:t>
            </a:r>
            <a:r>
              <a:rPr lang="en-ID" sz="1200" dirty="0" err="1">
                <a:latin typeface="Dosis"/>
                <a:ea typeface="Dosis"/>
                <a:cs typeface="Dosis"/>
                <a:sym typeface="Dosis"/>
              </a:rPr>
              <a:t>www.linkedin.com</a:t>
            </a:r>
            <a:r>
              <a:rPr lang="en-ID" sz="1200" dirty="0">
                <a:latin typeface="Dosis"/>
                <a:ea typeface="Dosis"/>
                <a:cs typeface="Dosis"/>
                <a:sym typeface="Dosis"/>
              </a:rPr>
              <a:t>/in/philipus-dima-wira-pratomo-a221391ab/</a:t>
            </a:r>
            <a:endParaRPr sz="1200" dirty="0">
              <a:latin typeface="Dosis"/>
              <a:ea typeface="Dosis"/>
              <a:cs typeface="Dosis"/>
              <a:sym typeface="Dosis"/>
            </a:endParaRPr>
          </a:p>
        </p:txBody>
      </p:sp>
      <p:sp>
        <p:nvSpPr>
          <p:cNvPr id="7" name="Google Shape;102;p25">
            <a:extLst>
              <a:ext uri="{FF2B5EF4-FFF2-40B4-BE49-F238E27FC236}">
                <a16:creationId xmlns:a16="http://schemas.microsoft.com/office/drawing/2014/main" id="{3DE9A99E-8006-10BB-92D0-AD78D269F0AE}"/>
              </a:ext>
            </a:extLst>
          </p:cNvPr>
          <p:cNvSpPr txBox="1">
            <a:spLocks/>
          </p:cNvSpPr>
          <p:nvPr/>
        </p:nvSpPr>
        <p:spPr>
          <a:xfrm>
            <a:off x="4665150" y="2202425"/>
            <a:ext cx="4167000" cy="22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pPr marL="0" indent="0" algn="just">
              <a:lnSpc>
                <a:spcPct val="95000"/>
              </a:lnSpc>
              <a:spcAft>
                <a:spcPts val="1200"/>
              </a:spcAft>
              <a:buSzPts val="1018"/>
            </a:pPr>
            <a:r>
              <a:rPr lang="en-ID" sz="1400">
                <a:solidFill>
                  <a:srgbClr val="1D1F20"/>
                </a:solidFill>
                <a:latin typeface="Cambria" panose="02040503050406030204" pitchFamily="18" charset="0"/>
              </a:rPr>
              <a:t>Graduated from Pertamina University majoring in petroleum engineering with a GPA of 3.78. Currently I want to shift career to data scientist by attending a data science bootcamp. where I am developing expertise using data visualization tools such as Tableau and Looker Studio, SQL and several Python libraries to create machine learning. My objective is to become a professional data scientist and leverage my skills to contribute to data-driven decision-making in diverse industries.</a:t>
            </a:r>
            <a:endParaRPr lang="en-ID" sz="1800" dirty="0">
              <a:latin typeface="Cambria" panose="020405030504060302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Data Cleaning &amp; Preprocessing</a:t>
            </a:r>
            <a:endParaRPr sz="1798">
              <a:solidFill>
                <a:schemeClr val="lt1"/>
              </a:solidFill>
              <a:latin typeface="Roboto"/>
              <a:ea typeface="Roboto"/>
              <a:cs typeface="Roboto"/>
              <a:sym typeface="Roboto"/>
            </a:endParaRPr>
          </a:p>
        </p:txBody>
      </p:sp>
      <p:sp>
        <p:nvSpPr>
          <p:cNvPr id="2" name="Google Shape;115;p27">
            <a:extLst>
              <a:ext uri="{FF2B5EF4-FFF2-40B4-BE49-F238E27FC236}">
                <a16:creationId xmlns:a16="http://schemas.microsoft.com/office/drawing/2014/main" id="{ECCCF7ED-02FC-195E-780B-BD2FD1BDC198}"/>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grpSp>
        <p:nvGrpSpPr>
          <p:cNvPr id="5" name="Group 4">
            <a:extLst>
              <a:ext uri="{FF2B5EF4-FFF2-40B4-BE49-F238E27FC236}">
                <a16:creationId xmlns:a16="http://schemas.microsoft.com/office/drawing/2014/main" id="{E23BCA2B-0DDE-851D-FAB4-2E2A203AA57C}"/>
              </a:ext>
            </a:extLst>
          </p:cNvPr>
          <p:cNvGrpSpPr/>
          <p:nvPr/>
        </p:nvGrpSpPr>
        <p:grpSpPr>
          <a:xfrm>
            <a:off x="143221" y="736798"/>
            <a:ext cx="7535536" cy="1125053"/>
            <a:chOff x="209322" y="582560"/>
            <a:chExt cx="7161479" cy="2329281"/>
          </a:xfrm>
        </p:grpSpPr>
        <p:sp>
          <p:nvSpPr>
            <p:cNvPr id="6" name="TextBox 5">
              <a:extLst>
                <a:ext uri="{FF2B5EF4-FFF2-40B4-BE49-F238E27FC236}">
                  <a16:creationId xmlns:a16="http://schemas.microsoft.com/office/drawing/2014/main" id="{056A29BA-27A5-4721-CB65-EE5DE8A4BE8C}"/>
                </a:ext>
              </a:extLst>
            </p:cNvPr>
            <p:cNvSpPr txBox="1"/>
            <p:nvPr/>
          </p:nvSpPr>
          <p:spPr>
            <a:xfrm>
              <a:off x="2362549" y="753458"/>
              <a:ext cx="5008250" cy="2158383"/>
            </a:xfrm>
            <a:prstGeom prst="rect">
              <a:avLst/>
            </a:prstGeom>
            <a:noFill/>
          </p:spPr>
          <p:txBody>
            <a:bodyPr wrap="square" rtlCol="0">
              <a:spAutoFit/>
            </a:bodyPr>
            <a:lstStyle>
              <a:defPPr marR="0" lvl="0" algn="l" rtl="0">
                <a:lnSpc>
                  <a:spcPct val="100000"/>
                </a:lnSpc>
                <a:spcBef>
                  <a:spcPts val="0"/>
                </a:spcBef>
                <a:spcAft>
                  <a:spcPts val="0"/>
                </a:spcAft>
              </a:defPPr>
              <a:lvl1pPr algn="just">
                <a:defRPr sz="1200">
                  <a:latin typeface="Cambria" panose="02040503050406030204" pitchFamily="18" charset="0"/>
                  <a:ea typeface="Cambria" panose="02040503050406030204" pitchFamily="18" charset="0"/>
                </a:defRPr>
              </a:lvl1pPr>
            </a:lstStyle>
            <a:p>
              <a:r>
                <a:rPr lang="en-US" dirty="0"/>
                <a:t>Handling missing values ​​will be carried out on features:</a:t>
              </a:r>
            </a:p>
            <a:p>
              <a:pPr marL="228600" indent="-228600">
                <a:buFont typeface="+mj-lt"/>
                <a:buAutoNum type="arabicPeriod"/>
              </a:pPr>
              <a:r>
                <a:rPr lang="en-US" b="1" dirty="0"/>
                <a:t>Daily Time Spent on Site</a:t>
              </a:r>
              <a:r>
                <a:rPr lang="en-US" dirty="0"/>
                <a:t>, filled in with the median</a:t>
              </a:r>
            </a:p>
            <a:p>
              <a:pPr marL="228600" indent="-228600">
                <a:buFont typeface="+mj-lt"/>
                <a:buAutoNum type="arabicPeriod"/>
              </a:pPr>
              <a:r>
                <a:rPr lang="en-US" b="1" dirty="0"/>
                <a:t>Area Income</a:t>
              </a:r>
              <a:r>
                <a:rPr lang="en-US" dirty="0"/>
                <a:t>, fill in the median</a:t>
              </a:r>
            </a:p>
            <a:p>
              <a:pPr marL="228600" indent="-228600">
                <a:buFont typeface="+mj-lt"/>
                <a:buAutoNum type="arabicPeriod"/>
              </a:pPr>
              <a:r>
                <a:rPr lang="en-US" b="1" dirty="0"/>
                <a:t>Daily Internet Usage</a:t>
              </a:r>
              <a:r>
                <a:rPr lang="en-US" dirty="0"/>
                <a:t>, fill in the median</a:t>
              </a:r>
            </a:p>
            <a:p>
              <a:pPr marL="228600" indent="-228600">
                <a:buFont typeface="+mj-lt"/>
                <a:buAutoNum type="arabicPeriod"/>
              </a:pPr>
              <a:r>
                <a:rPr lang="en-US" b="1" dirty="0"/>
                <a:t>Gender</a:t>
              </a:r>
              <a:r>
                <a:rPr lang="en-US" dirty="0"/>
                <a:t>, filled in with mode</a:t>
              </a:r>
            </a:p>
          </p:txBody>
        </p:sp>
        <p:sp>
          <p:nvSpPr>
            <p:cNvPr id="7" name="Rectangle 6">
              <a:extLst>
                <a:ext uri="{FF2B5EF4-FFF2-40B4-BE49-F238E27FC236}">
                  <a16:creationId xmlns:a16="http://schemas.microsoft.com/office/drawing/2014/main" id="{FF3A82D6-C79C-7C75-3AA5-46037B2B4081}"/>
                </a:ext>
              </a:extLst>
            </p:cNvPr>
            <p:cNvSpPr/>
            <p:nvPr/>
          </p:nvSpPr>
          <p:spPr>
            <a:xfrm>
              <a:off x="259003" y="694880"/>
              <a:ext cx="2071170" cy="215838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lvl="0" algn="ctr"/>
              <a:r>
                <a:rPr lang="en-US" sz="1600" dirty="0">
                  <a:latin typeface="Cambria" panose="02040503050406030204" pitchFamily="18" charset="0"/>
                  <a:ea typeface="Cambria" panose="02040503050406030204" pitchFamily="18" charset="0"/>
                </a:rPr>
                <a:t>Handling Missing Value</a:t>
              </a:r>
            </a:p>
          </p:txBody>
        </p:sp>
        <p:sp>
          <p:nvSpPr>
            <p:cNvPr id="8" name="Rectangle 7">
              <a:extLst>
                <a:ext uri="{FF2B5EF4-FFF2-40B4-BE49-F238E27FC236}">
                  <a16:creationId xmlns:a16="http://schemas.microsoft.com/office/drawing/2014/main" id="{C1A93232-759F-0AF8-BA3A-25AF38F998B6}"/>
                </a:ext>
              </a:extLst>
            </p:cNvPr>
            <p:cNvSpPr/>
            <p:nvPr/>
          </p:nvSpPr>
          <p:spPr>
            <a:xfrm>
              <a:off x="209322" y="582560"/>
              <a:ext cx="7161479" cy="2329281"/>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atin typeface="Cambria" panose="02040503050406030204" pitchFamily="18" charset="0"/>
                <a:ea typeface="Cambria" panose="02040503050406030204" pitchFamily="18" charset="0"/>
              </a:endParaRPr>
            </a:p>
          </p:txBody>
        </p:sp>
      </p:grpSp>
      <p:grpSp>
        <p:nvGrpSpPr>
          <p:cNvPr id="11" name="Group 10">
            <a:extLst>
              <a:ext uri="{FF2B5EF4-FFF2-40B4-BE49-F238E27FC236}">
                <a16:creationId xmlns:a16="http://schemas.microsoft.com/office/drawing/2014/main" id="{A606E526-AC2C-8D7B-6670-3B5C01B5CAE8}"/>
              </a:ext>
            </a:extLst>
          </p:cNvPr>
          <p:cNvGrpSpPr/>
          <p:nvPr/>
        </p:nvGrpSpPr>
        <p:grpSpPr>
          <a:xfrm>
            <a:off x="152402" y="1990882"/>
            <a:ext cx="7535536" cy="1480342"/>
            <a:chOff x="209322" y="582560"/>
            <a:chExt cx="7161479" cy="2329281"/>
          </a:xfrm>
        </p:grpSpPr>
        <p:sp>
          <p:nvSpPr>
            <p:cNvPr id="12" name="TextBox 11">
              <a:extLst>
                <a:ext uri="{FF2B5EF4-FFF2-40B4-BE49-F238E27FC236}">
                  <a16:creationId xmlns:a16="http://schemas.microsoft.com/office/drawing/2014/main" id="{1CF7D0EC-0A0A-AEC6-2806-AF89A9B859E7}"/>
                </a:ext>
              </a:extLst>
            </p:cNvPr>
            <p:cNvSpPr txBox="1"/>
            <p:nvPr/>
          </p:nvSpPr>
          <p:spPr>
            <a:xfrm>
              <a:off x="2362549" y="753457"/>
              <a:ext cx="5008250" cy="955819"/>
            </a:xfrm>
            <a:prstGeom prst="rect">
              <a:avLst/>
            </a:prstGeom>
            <a:noFill/>
          </p:spPr>
          <p:txBody>
            <a:bodyPr wrap="square" rtlCol="0">
              <a:spAutoFit/>
            </a:bodyPr>
            <a:lstStyle>
              <a:defPPr marR="0" lvl="0" algn="l" rtl="0">
                <a:lnSpc>
                  <a:spcPct val="100000"/>
                </a:lnSpc>
                <a:spcBef>
                  <a:spcPts val="0"/>
                </a:spcBef>
                <a:spcAft>
                  <a:spcPts val="0"/>
                </a:spcAft>
              </a:defPPr>
              <a:lvl1pPr algn="just">
                <a:defRPr sz="1200">
                  <a:latin typeface="Cambria" panose="02040503050406030204" pitchFamily="18" charset="0"/>
                  <a:ea typeface="Cambria" panose="02040503050406030204" pitchFamily="18" charset="0"/>
                </a:defRPr>
              </a:lvl1pPr>
            </a:lstStyle>
            <a:p>
              <a:r>
                <a:rPr lang="en-US" dirty="0"/>
                <a:t>Create a new feature from timestamp to year, month, week and day and change week data type into int64</a:t>
              </a:r>
            </a:p>
          </p:txBody>
        </p:sp>
        <p:sp>
          <p:nvSpPr>
            <p:cNvPr id="13" name="Rectangle 12">
              <a:extLst>
                <a:ext uri="{FF2B5EF4-FFF2-40B4-BE49-F238E27FC236}">
                  <a16:creationId xmlns:a16="http://schemas.microsoft.com/office/drawing/2014/main" id="{53B9A1BA-2C62-2D1F-C467-FE8EEFC876EE}"/>
                </a:ext>
              </a:extLst>
            </p:cNvPr>
            <p:cNvSpPr/>
            <p:nvPr/>
          </p:nvSpPr>
          <p:spPr>
            <a:xfrm>
              <a:off x="259003" y="694880"/>
              <a:ext cx="2071170" cy="215838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lvl="0" algn="ctr"/>
              <a:r>
                <a:rPr lang="en-US" sz="1600" dirty="0">
                  <a:latin typeface="Cambria" panose="02040503050406030204" pitchFamily="18" charset="0"/>
                  <a:ea typeface="Cambria" panose="02040503050406030204" pitchFamily="18" charset="0"/>
                </a:rPr>
                <a:t>Feature Engineering</a:t>
              </a:r>
            </a:p>
          </p:txBody>
        </p:sp>
        <p:sp>
          <p:nvSpPr>
            <p:cNvPr id="14" name="Rectangle 13">
              <a:extLst>
                <a:ext uri="{FF2B5EF4-FFF2-40B4-BE49-F238E27FC236}">
                  <a16:creationId xmlns:a16="http://schemas.microsoft.com/office/drawing/2014/main" id="{53D58BE5-E140-04B1-CBB3-CC3C75B80854}"/>
                </a:ext>
              </a:extLst>
            </p:cNvPr>
            <p:cNvSpPr/>
            <p:nvPr/>
          </p:nvSpPr>
          <p:spPr>
            <a:xfrm>
              <a:off x="209322" y="582560"/>
              <a:ext cx="7161479" cy="2329281"/>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atin typeface="Cambria" panose="02040503050406030204" pitchFamily="18" charset="0"/>
                <a:ea typeface="Cambria" panose="02040503050406030204" pitchFamily="18" charset="0"/>
              </a:endParaRPr>
            </a:p>
          </p:txBody>
        </p:sp>
      </p:grpSp>
      <p:pic>
        <p:nvPicPr>
          <p:cNvPr id="16" name="Picture 15">
            <a:extLst>
              <a:ext uri="{FF2B5EF4-FFF2-40B4-BE49-F238E27FC236}">
                <a16:creationId xmlns:a16="http://schemas.microsoft.com/office/drawing/2014/main" id="{33FF572C-C962-AA8B-9B96-545E7591922C}"/>
              </a:ext>
            </a:extLst>
          </p:cNvPr>
          <p:cNvPicPr>
            <a:picLocks noChangeAspect="1"/>
          </p:cNvPicPr>
          <p:nvPr/>
        </p:nvPicPr>
        <p:blipFill>
          <a:blip r:embed="rId4"/>
          <a:stretch>
            <a:fillRect/>
          </a:stretch>
        </p:blipFill>
        <p:spPr>
          <a:xfrm>
            <a:off x="2530153" y="2535091"/>
            <a:ext cx="3120394" cy="836235"/>
          </a:xfrm>
          <a:prstGeom prst="rect">
            <a:avLst/>
          </a:prstGeom>
        </p:spPr>
      </p:pic>
      <p:grpSp>
        <p:nvGrpSpPr>
          <p:cNvPr id="17" name="Group 16">
            <a:extLst>
              <a:ext uri="{FF2B5EF4-FFF2-40B4-BE49-F238E27FC236}">
                <a16:creationId xmlns:a16="http://schemas.microsoft.com/office/drawing/2014/main" id="{46F128E7-F24C-E1DC-FE34-F4C88A5CD98F}"/>
              </a:ext>
            </a:extLst>
          </p:cNvPr>
          <p:cNvGrpSpPr/>
          <p:nvPr/>
        </p:nvGrpSpPr>
        <p:grpSpPr>
          <a:xfrm>
            <a:off x="152402" y="3599354"/>
            <a:ext cx="7535536" cy="724803"/>
            <a:chOff x="209322" y="582560"/>
            <a:chExt cx="7161479" cy="2329281"/>
          </a:xfrm>
        </p:grpSpPr>
        <p:sp>
          <p:nvSpPr>
            <p:cNvPr id="18" name="TextBox 17">
              <a:extLst>
                <a:ext uri="{FF2B5EF4-FFF2-40B4-BE49-F238E27FC236}">
                  <a16:creationId xmlns:a16="http://schemas.microsoft.com/office/drawing/2014/main" id="{C5353021-0771-B9BA-4F6C-BAE53DA46F30}"/>
                </a:ext>
              </a:extLst>
            </p:cNvPr>
            <p:cNvSpPr txBox="1"/>
            <p:nvPr/>
          </p:nvSpPr>
          <p:spPr>
            <a:xfrm>
              <a:off x="2362549" y="753457"/>
              <a:ext cx="5008250" cy="955819"/>
            </a:xfrm>
            <a:prstGeom prst="rect">
              <a:avLst/>
            </a:prstGeom>
            <a:noFill/>
          </p:spPr>
          <p:txBody>
            <a:bodyPr wrap="square" rtlCol="0">
              <a:spAutoFit/>
            </a:bodyPr>
            <a:lstStyle>
              <a:defPPr marR="0" lvl="0" algn="l" rtl="0">
                <a:lnSpc>
                  <a:spcPct val="100000"/>
                </a:lnSpc>
                <a:spcBef>
                  <a:spcPts val="0"/>
                </a:spcBef>
                <a:spcAft>
                  <a:spcPts val="0"/>
                </a:spcAft>
              </a:defPPr>
              <a:lvl1pPr algn="just">
                <a:defRPr sz="1200">
                  <a:latin typeface="Cambria" panose="02040503050406030204" pitchFamily="18" charset="0"/>
                  <a:ea typeface="Cambria" panose="02040503050406030204" pitchFamily="18" charset="0"/>
                </a:defRPr>
              </a:lvl1pPr>
            </a:lstStyle>
            <a:p>
              <a:r>
                <a:rPr lang="en-US" dirty="0"/>
                <a:t>Perform One-Hot Encoding for the "Gender" feature and replace "1" with "Yes" and "0" with "No" in the "Clicked on Ad" feature.</a:t>
              </a:r>
            </a:p>
          </p:txBody>
        </p:sp>
        <p:sp>
          <p:nvSpPr>
            <p:cNvPr id="19" name="Rectangle 18">
              <a:extLst>
                <a:ext uri="{FF2B5EF4-FFF2-40B4-BE49-F238E27FC236}">
                  <a16:creationId xmlns:a16="http://schemas.microsoft.com/office/drawing/2014/main" id="{7FFF2917-70C2-DE15-A94B-25FCC2154218}"/>
                </a:ext>
              </a:extLst>
            </p:cNvPr>
            <p:cNvSpPr/>
            <p:nvPr/>
          </p:nvSpPr>
          <p:spPr>
            <a:xfrm>
              <a:off x="248533" y="694881"/>
              <a:ext cx="2071170" cy="215838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lvl="0" algn="ctr"/>
              <a:r>
                <a:rPr lang="en-US" sz="1600" dirty="0">
                  <a:latin typeface="Cambria" panose="02040503050406030204" pitchFamily="18" charset="0"/>
                  <a:ea typeface="Cambria" panose="02040503050406030204" pitchFamily="18" charset="0"/>
                </a:rPr>
                <a:t>Feature Encoding</a:t>
              </a:r>
            </a:p>
          </p:txBody>
        </p:sp>
        <p:sp>
          <p:nvSpPr>
            <p:cNvPr id="20" name="Rectangle 19">
              <a:extLst>
                <a:ext uri="{FF2B5EF4-FFF2-40B4-BE49-F238E27FC236}">
                  <a16:creationId xmlns:a16="http://schemas.microsoft.com/office/drawing/2014/main" id="{0D6A2F74-6396-7025-B770-2C66641081FE}"/>
                </a:ext>
              </a:extLst>
            </p:cNvPr>
            <p:cNvSpPr/>
            <p:nvPr/>
          </p:nvSpPr>
          <p:spPr>
            <a:xfrm>
              <a:off x="209322" y="582560"/>
              <a:ext cx="7161479" cy="2329281"/>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atin typeface="Cambria" panose="02040503050406030204" pitchFamily="18" charset="0"/>
                <a:ea typeface="Cambria" panose="02040503050406030204" pitchFamily="18" charset="0"/>
              </a:endParaRPr>
            </a:p>
          </p:txBody>
        </p:sp>
      </p:grpSp>
    </p:spTree>
    <p:extLst>
      <p:ext uri="{BB962C8B-B14F-4D97-AF65-F5344CB8AC3E}">
        <p14:creationId xmlns:p14="http://schemas.microsoft.com/office/powerpoint/2010/main" val="26812520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Data Cleaning &amp; Preprocessing</a:t>
            </a:r>
            <a:endParaRPr sz="1798">
              <a:solidFill>
                <a:schemeClr val="lt1"/>
              </a:solidFill>
              <a:latin typeface="Roboto"/>
              <a:ea typeface="Roboto"/>
              <a:cs typeface="Roboto"/>
              <a:sym typeface="Roboto"/>
            </a:endParaRPr>
          </a:p>
        </p:txBody>
      </p:sp>
      <p:sp>
        <p:nvSpPr>
          <p:cNvPr id="2" name="Google Shape;115;p27">
            <a:extLst>
              <a:ext uri="{FF2B5EF4-FFF2-40B4-BE49-F238E27FC236}">
                <a16:creationId xmlns:a16="http://schemas.microsoft.com/office/drawing/2014/main" id="{ECCCF7ED-02FC-195E-780B-BD2FD1BDC198}"/>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grpSp>
        <p:nvGrpSpPr>
          <p:cNvPr id="5" name="Group 4">
            <a:extLst>
              <a:ext uri="{FF2B5EF4-FFF2-40B4-BE49-F238E27FC236}">
                <a16:creationId xmlns:a16="http://schemas.microsoft.com/office/drawing/2014/main" id="{E23BCA2B-0DDE-851D-FAB4-2E2A203AA57C}"/>
              </a:ext>
            </a:extLst>
          </p:cNvPr>
          <p:cNvGrpSpPr/>
          <p:nvPr/>
        </p:nvGrpSpPr>
        <p:grpSpPr>
          <a:xfrm>
            <a:off x="143220" y="736798"/>
            <a:ext cx="8180699" cy="1125053"/>
            <a:chOff x="209322" y="582560"/>
            <a:chExt cx="7161479" cy="2329281"/>
          </a:xfrm>
        </p:grpSpPr>
        <p:sp>
          <p:nvSpPr>
            <p:cNvPr id="6" name="TextBox 5">
              <a:extLst>
                <a:ext uri="{FF2B5EF4-FFF2-40B4-BE49-F238E27FC236}">
                  <a16:creationId xmlns:a16="http://schemas.microsoft.com/office/drawing/2014/main" id="{056A29BA-27A5-4721-CB65-EE5DE8A4BE8C}"/>
                </a:ext>
              </a:extLst>
            </p:cNvPr>
            <p:cNvSpPr txBox="1"/>
            <p:nvPr/>
          </p:nvSpPr>
          <p:spPr>
            <a:xfrm>
              <a:off x="2362549" y="753458"/>
              <a:ext cx="5008250" cy="2158383"/>
            </a:xfrm>
            <a:prstGeom prst="rect">
              <a:avLst/>
            </a:prstGeom>
            <a:noFill/>
          </p:spPr>
          <p:txBody>
            <a:bodyPr wrap="square" rtlCol="0">
              <a:spAutoFit/>
            </a:bodyPr>
            <a:lstStyle>
              <a:defPPr marR="0" lvl="0" algn="l" rtl="0">
                <a:lnSpc>
                  <a:spcPct val="100000"/>
                </a:lnSpc>
                <a:spcBef>
                  <a:spcPts val="0"/>
                </a:spcBef>
                <a:spcAft>
                  <a:spcPts val="0"/>
                </a:spcAft>
              </a:defPPr>
              <a:lvl1pPr algn="just">
                <a:defRPr sz="1200">
                  <a:latin typeface="Cambria" panose="02040503050406030204" pitchFamily="18" charset="0"/>
                  <a:ea typeface="Cambria" panose="02040503050406030204" pitchFamily="18" charset="0"/>
                </a:defRPr>
              </a:lvl1pPr>
            </a:lstStyle>
            <a:p>
              <a:r>
                <a:rPr lang="en-US" dirty="0"/>
                <a:t>Delete the following features: "Unnamed Features: 0" since it doesn't provide any information, "year" as it contains only one unique value, "Timestamp" because feature engineering has already been performed, and "city," "province," and "category" due to the high number of unique values which would lead to the curse of dimensionality when one-hot encoding is applied.</a:t>
              </a:r>
            </a:p>
          </p:txBody>
        </p:sp>
        <p:sp>
          <p:nvSpPr>
            <p:cNvPr id="7" name="Rectangle 6">
              <a:extLst>
                <a:ext uri="{FF2B5EF4-FFF2-40B4-BE49-F238E27FC236}">
                  <a16:creationId xmlns:a16="http://schemas.microsoft.com/office/drawing/2014/main" id="{FF3A82D6-C79C-7C75-3AA5-46037B2B4081}"/>
                </a:ext>
              </a:extLst>
            </p:cNvPr>
            <p:cNvSpPr/>
            <p:nvPr/>
          </p:nvSpPr>
          <p:spPr>
            <a:xfrm>
              <a:off x="259003" y="694880"/>
              <a:ext cx="2071170" cy="215838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lvl="0" algn="ctr"/>
              <a:r>
                <a:rPr lang="en-US" sz="1600" dirty="0">
                  <a:latin typeface="Cambria" panose="02040503050406030204" pitchFamily="18" charset="0"/>
                  <a:ea typeface="Cambria" panose="02040503050406030204" pitchFamily="18" charset="0"/>
                </a:rPr>
                <a:t>Delete Unnecessary Feature</a:t>
              </a:r>
            </a:p>
          </p:txBody>
        </p:sp>
        <p:sp>
          <p:nvSpPr>
            <p:cNvPr id="8" name="Rectangle 7">
              <a:extLst>
                <a:ext uri="{FF2B5EF4-FFF2-40B4-BE49-F238E27FC236}">
                  <a16:creationId xmlns:a16="http://schemas.microsoft.com/office/drawing/2014/main" id="{C1A93232-759F-0AF8-BA3A-25AF38F998B6}"/>
                </a:ext>
              </a:extLst>
            </p:cNvPr>
            <p:cNvSpPr/>
            <p:nvPr/>
          </p:nvSpPr>
          <p:spPr>
            <a:xfrm>
              <a:off x="209322" y="582560"/>
              <a:ext cx="7161479" cy="2329281"/>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atin typeface="Cambria" panose="02040503050406030204" pitchFamily="18" charset="0"/>
                <a:ea typeface="Cambria" panose="02040503050406030204" pitchFamily="18" charset="0"/>
              </a:endParaRPr>
            </a:p>
          </p:txBody>
        </p:sp>
      </p:grpSp>
      <p:grpSp>
        <p:nvGrpSpPr>
          <p:cNvPr id="15" name="Group 14">
            <a:extLst>
              <a:ext uri="{FF2B5EF4-FFF2-40B4-BE49-F238E27FC236}">
                <a16:creationId xmlns:a16="http://schemas.microsoft.com/office/drawing/2014/main" id="{EC3D59D2-16F9-2DEF-AB82-7AA53AA8BC20}"/>
              </a:ext>
            </a:extLst>
          </p:cNvPr>
          <p:cNvGrpSpPr/>
          <p:nvPr/>
        </p:nvGrpSpPr>
        <p:grpSpPr>
          <a:xfrm>
            <a:off x="143218" y="2009223"/>
            <a:ext cx="8180699" cy="1125053"/>
            <a:chOff x="209322" y="582560"/>
            <a:chExt cx="7161479" cy="2329281"/>
          </a:xfrm>
        </p:grpSpPr>
        <p:sp>
          <p:nvSpPr>
            <p:cNvPr id="21" name="TextBox 20">
              <a:extLst>
                <a:ext uri="{FF2B5EF4-FFF2-40B4-BE49-F238E27FC236}">
                  <a16:creationId xmlns:a16="http://schemas.microsoft.com/office/drawing/2014/main" id="{DBEF0037-859E-5380-EF35-09FE72E8BF9F}"/>
                </a:ext>
              </a:extLst>
            </p:cNvPr>
            <p:cNvSpPr txBox="1"/>
            <p:nvPr/>
          </p:nvSpPr>
          <p:spPr>
            <a:xfrm>
              <a:off x="2362549" y="753457"/>
              <a:ext cx="5008250" cy="573492"/>
            </a:xfrm>
            <a:prstGeom prst="rect">
              <a:avLst/>
            </a:prstGeom>
            <a:noFill/>
          </p:spPr>
          <p:txBody>
            <a:bodyPr wrap="square" rtlCol="0">
              <a:spAutoFit/>
            </a:bodyPr>
            <a:lstStyle>
              <a:defPPr marR="0" lvl="0" algn="l" rtl="0">
                <a:lnSpc>
                  <a:spcPct val="100000"/>
                </a:lnSpc>
                <a:spcBef>
                  <a:spcPts val="0"/>
                </a:spcBef>
                <a:spcAft>
                  <a:spcPts val="0"/>
                </a:spcAft>
              </a:defPPr>
              <a:lvl1pPr algn="just">
                <a:defRPr sz="1200">
                  <a:latin typeface="Cambria" panose="02040503050406030204" pitchFamily="18" charset="0"/>
                  <a:ea typeface="Cambria" panose="02040503050406030204" pitchFamily="18" charset="0"/>
                </a:defRPr>
              </a:lvl1pPr>
            </a:lstStyle>
            <a:p>
              <a:endParaRPr lang="en-US" dirty="0"/>
            </a:p>
          </p:txBody>
        </p:sp>
        <p:sp>
          <p:nvSpPr>
            <p:cNvPr id="22" name="Rectangle 21">
              <a:extLst>
                <a:ext uri="{FF2B5EF4-FFF2-40B4-BE49-F238E27FC236}">
                  <a16:creationId xmlns:a16="http://schemas.microsoft.com/office/drawing/2014/main" id="{4FD1E196-98D4-7168-A729-7A3D32876E71}"/>
                </a:ext>
              </a:extLst>
            </p:cNvPr>
            <p:cNvSpPr/>
            <p:nvPr/>
          </p:nvSpPr>
          <p:spPr>
            <a:xfrm>
              <a:off x="259003" y="694880"/>
              <a:ext cx="2071170" cy="215838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lvl="0" algn="ctr"/>
              <a:r>
                <a:rPr lang="en-US" sz="1600" dirty="0">
                  <a:latin typeface="Cambria" panose="02040503050406030204" pitchFamily="18" charset="0"/>
                  <a:ea typeface="Cambria" panose="02040503050406030204" pitchFamily="18" charset="0"/>
                </a:rPr>
                <a:t>Split Data into X (Feature) and y (Target)</a:t>
              </a:r>
            </a:p>
          </p:txBody>
        </p:sp>
        <p:sp>
          <p:nvSpPr>
            <p:cNvPr id="23" name="Rectangle 22">
              <a:extLst>
                <a:ext uri="{FF2B5EF4-FFF2-40B4-BE49-F238E27FC236}">
                  <a16:creationId xmlns:a16="http://schemas.microsoft.com/office/drawing/2014/main" id="{8CF1949F-9880-3BB7-9C56-12F66BA8174F}"/>
                </a:ext>
              </a:extLst>
            </p:cNvPr>
            <p:cNvSpPr/>
            <p:nvPr/>
          </p:nvSpPr>
          <p:spPr>
            <a:xfrm>
              <a:off x="209322" y="582560"/>
              <a:ext cx="7161479" cy="2329281"/>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atin typeface="Cambria" panose="02040503050406030204" pitchFamily="18" charset="0"/>
                <a:ea typeface="Cambria" panose="02040503050406030204" pitchFamily="18" charset="0"/>
              </a:endParaRPr>
            </a:p>
          </p:txBody>
        </p:sp>
      </p:grpSp>
      <p:pic>
        <p:nvPicPr>
          <p:cNvPr id="25" name="Picture 24">
            <a:extLst>
              <a:ext uri="{FF2B5EF4-FFF2-40B4-BE49-F238E27FC236}">
                <a16:creationId xmlns:a16="http://schemas.microsoft.com/office/drawing/2014/main" id="{4FF939DE-40FC-1EAD-4F9E-2C9AA30C4A31}"/>
              </a:ext>
            </a:extLst>
          </p:cNvPr>
          <p:cNvPicPr>
            <a:picLocks noChangeAspect="1"/>
          </p:cNvPicPr>
          <p:nvPr/>
        </p:nvPicPr>
        <p:blipFill>
          <a:blip r:embed="rId4"/>
          <a:stretch>
            <a:fillRect/>
          </a:stretch>
        </p:blipFill>
        <p:spPr>
          <a:xfrm>
            <a:off x="2798514" y="2213085"/>
            <a:ext cx="5292797" cy="647320"/>
          </a:xfrm>
          <a:prstGeom prst="rect">
            <a:avLst/>
          </a:prstGeom>
        </p:spPr>
      </p:pic>
      <p:grpSp>
        <p:nvGrpSpPr>
          <p:cNvPr id="26" name="Group 25">
            <a:extLst>
              <a:ext uri="{FF2B5EF4-FFF2-40B4-BE49-F238E27FC236}">
                <a16:creationId xmlns:a16="http://schemas.microsoft.com/office/drawing/2014/main" id="{CEA98C8E-73B2-CDD9-4748-62963245544C}"/>
              </a:ext>
            </a:extLst>
          </p:cNvPr>
          <p:cNvGrpSpPr/>
          <p:nvPr/>
        </p:nvGrpSpPr>
        <p:grpSpPr>
          <a:xfrm>
            <a:off x="143218" y="3266631"/>
            <a:ext cx="8180699" cy="1125053"/>
            <a:chOff x="209322" y="582560"/>
            <a:chExt cx="7161479" cy="2329281"/>
          </a:xfrm>
        </p:grpSpPr>
        <p:sp>
          <p:nvSpPr>
            <p:cNvPr id="27" name="TextBox 26">
              <a:extLst>
                <a:ext uri="{FF2B5EF4-FFF2-40B4-BE49-F238E27FC236}">
                  <a16:creationId xmlns:a16="http://schemas.microsoft.com/office/drawing/2014/main" id="{11450174-6A8C-AFBC-DEFD-4CACB9D81890}"/>
                </a:ext>
              </a:extLst>
            </p:cNvPr>
            <p:cNvSpPr txBox="1"/>
            <p:nvPr/>
          </p:nvSpPr>
          <p:spPr>
            <a:xfrm>
              <a:off x="2362549" y="753457"/>
              <a:ext cx="5008250" cy="573492"/>
            </a:xfrm>
            <a:prstGeom prst="rect">
              <a:avLst/>
            </a:prstGeom>
            <a:noFill/>
          </p:spPr>
          <p:txBody>
            <a:bodyPr wrap="square" rtlCol="0">
              <a:spAutoFit/>
            </a:bodyPr>
            <a:lstStyle>
              <a:defPPr marR="0" lvl="0" algn="l" rtl="0">
                <a:lnSpc>
                  <a:spcPct val="100000"/>
                </a:lnSpc>
                <a:spcBef>
                  <a:spcPts val="0"/>
                </a:spcBef>
                <a:spcAft>
                  <a:spcPts val="0"/>
                </a:spcAft>
              </a:defPPr>
              <a:lvl1pPr algn="just">
                <a:defRPr sz="1200">
                  <a:latin typeface="Cambria" panose="02040503050406030204" pitchFamily="18" charset="0"/>
                  <a:ea typeface="Cambria" panose="02040503050406030204" pitchFamily="18" charset="0"/>
                </a:defRPr>
              </a:lvl1pPr>
            </a:lstStyle>
            <a:p>
              <a:endParaRPr lang="en-US" dirty="0"/>
            </a:p>
          </p:txBody>
        </p:sp>
        <p:sp>
          <p:nvSpPr>
            <p:cNvPr id="28" name="Rectangle 27">
              <a:extLst>
                <a:ext uri="{FF2B5EF4-FFF2-40B4-BE49-F238E27FC236}">
                  <a16:creationId xmlns:a16="http://schemas.microsoft.com/office/drawing/2014/main" id="{353796DE-5DB7-E3D0-7F89-4822D64D8D1A}"/>
                </a:ext>
              </a:extLst>
            </p:cNvPr>
            <p:cNvSpPr/>
            <p:nvPr/>
          </p:nvSpPr>
          <p:spPr>
            <a:xfrm>
              <a:off x="259003" y="694880"/>
              <a:ext cx="2071170" cy="215838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lvl="0" algn="ctr"/>
              <a:r>
                <a:rPr lang="en-US" sz="1600" dirty="0">
                  <a:latin typeface="Cambria" panose="02040503050406030204" pitchFamily="18" charset="0"/>
                  <a:ea typeface="Cambria" panose="02040503050406030204" pitchFamily="18" charset="0"/>
                </a:rPr>
                <a:t>Split Data Train dan Data Test</a:t>
              </a:r>
            </a:p>
          </p:txBody>
        </p:sp>
        <p:sp>
          <p:nvSpPr>
            <p:cNvPr id="29" name="Rectangle 28">
              <a:extLst>
                <a:ext uri="{FF2B5EF4-FFF2-40B4-BE49-F238E27FC236}">
                  <a16:creationId xmlns:a16="http://schemas.microsoft.com/office/drawing/2014/main" id="{50CD0420-CB64-EEC5-956B-1A800A9585CA}"/>
                </a:ext>
              </a:extLst>
            </p:cNvPr>
            <p:cNvSpPr/>
            <p:nvPr/>
          </p:nvSpPr>
          <p:spPr>
            <a:xfrm>
              <a:off x="209322" y="582560"/>
              <a:ext cx="7161479" cy="2329281"/>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atin typeface="Cambria" panose="02040503050406030204" pitchFamily="18" charset="0"/>
                <a:ea typeface="Cambria" panose="02040503050406030204" pitchFamily="18" charset="0"/>
              </a:endParaRPr>
            </a:p>
          </p:txBody>
        </p:sp>
      </p:grpSp>
      <p:sp>
        <p:nvSpPr>
          <p:cNvPr id="30" name="TextBox 29">
            <a:extLst>
              <a:ext uri="{FF2B5EF4-FFF2-40B4-BE49-F238E27FC236}">
                <a16:creationId xmlns:a16="http://schemas.microsoft.com/office/drawing/2014/main" id="{347BDC38-885F-0EB5-72F5-60231BD8D08F}"/>
              </a:ext>
            </a:extLst>
          </p:cNvPr>
          <p:cNvSpPr txBox="1"/>
          <p:nvPr/>
        </p:nvSpPr>
        <p:spPr>
          <a:xfrm>
            <a:off x="2623091" y="3307321"/>
            <a:ext cx="5721023" cy="276999"/>
          </a:xfrm>
          <a:prstGeom prst="rect">
            <a:avLst/>
          </a:prstGeom>
          <a:noFill/>
        </p:spPr>
        <p:txBody>
          <a:bodyPr wrap="square" rtlCol="0">
            <a:spAutoFit/>
          </a:bodyPr>
          <a:lstStyle>
            <a:defPPr marR="0" lvl="0" algn="l" rtl="0">
              <a:lnSpc>
                <a:spcPct val="100000"/>
              </a:lnSpc>
              <a:spcBef>
                <a:spcPts val="0"/>
              </a:spcBef>
              <a:spcAft>
                <a:spcPts val="0"/>
              </a:spcAft>
            </a:defPPr>
            <a:lvl1pPr algn="just">
              <a:defRPr sz="1200">
                <a:latin typeface="Cambria" panose="02040503050406030204" pitchFamily="18" charset="0"/>
                <a:ea typeface="Cambria" panose="02040503050406030204" pitchFamily="18" charset="0"/>
              </a:defRPr>
            </a:lvl1pPr>
          </a:lstStyle>
          <a:p>
            <a:r>
              <a:rPr lang="en-US" dirty="0"/>
              <a:t>Split with 70% Data Training and 30% Data Testing</a:t>
            </a:r>
          </a:p>
        </p:txBody>
      </p:sp>
      <p:pic>
        <p:nvPicPr>
          <p:cNvPr id="32" name="Picture 31">
            <a:extLst>
              <a:ext uri="{FF2B5EF4-FFF2-40B4-BE49-F238E27FC236}">
                <a16:creationId xmlns:a16="http://schemas.microsoft.com/office/drawing/2014/main" id="{A517DD1A-35DC-C1E5-03CB-A10313B0C90F}"/>
              </a:ext>
            </a:extLst>
          </p:cNvPr>
          <p:cNvPicPr>
            <a:picLocks noChangeAspect="1"/>
          </p:cNvPicPr>
          <p:nvPr/>
        </p:nvPicPr>
        <p:blipFill>
          <a:blip r:embed="rId5"/>
          <a:stretch>
            <a:fillRect/>
          </a:stretch>
        </p:blipFill>
        <p:spPr>
          <a:xfrm>
            <a:off x="2798514" y="3708718"/>
            <a:ext cx="5249008" cy="409632"/>
          </a:xfrm>
          <a:prstGeom prst="rect">
            <a:avLst/>
          </a:prstGeom>
        </p:spPr>
      </p:pic>
    </p:spTree>
    <p:extLst>
      <p:ext uri="{BB962C8B-B14F-4D97-AF65-F5344CB8AC3E}">
        <p14:creationId xmlns:p14="http://schemas.microsoft.com/office/powerpoint/2010/main" val="19535964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a:latin typeface="Roboto"/>
                <a:ea typeface="Roboto"/>
                <a:cs typeface="Roboto"/>
                <a:sym typeface="Roboto"/>
              </a:rPr>
              <a:t>Data Cleaning &amp; Preprocessing</a:t>
            </a:r>
            <a:endParaRPr sz="1798">
              <a:solidFill>
                <a:schemeClr val="lt1"/>
              </a:solidFill>
              <a:latin typeface="Roboto"/>
              <a:ea typeface="Roboto"/>
              <a:cs typeface="Roboto"/>
              <a:sym typeface="Roboto"/>
            </a:endParaRPr>
          </a:p>
        </p:txBody>
      </p:sp>
      <p:sp>
        <p:nvSpPr>
          <p:cNvPr id="2" name="Google Shape;115;p27">
            <a:extLst>
              <a:ext uri="{FF2B5EF4-FFF2-40B4-BE49-F238E27FC236}">
                <a16:creationId xmlns:a16="http://schemas.microsoft.com/office/drawing/2014/main" id="{ECCCF7ED-02FC-195E-780B-BD2FD1BDC198}"/>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grpSp>
        <p:nvGrpSpPr>
          <p:cNvPr id="5" name="Group 4">
            <a:extLst>
              <a:ext uri="{FF2B5EF4-FFF2-40B4-BE49-F238E27FC236}">
                <a16:creationId xmlns:a16="http://schemas.microsoft.com/office/drawing/2014/main" id="{E23BCA2B-0DDE-851D-FAB4-2E2A203AA57C}"/>
              </a:ext>
            </a:extLst>
          </p:cNvPr>
          <p:cNvGrpSpPr/>
          <p:nvPr/>
        </p:nvGrpSpPr>
        <p:grpSpPr>
          <a:xfrm>
            <a:off x="143220" y="736798"/>
            <a:ext cx="8180699" cy="710777"/>
            <a:chOff x="209322" y="582560"/>
            <a:chExt cx="7161479" cy="2329281"/>
          </a:xfrm>
        </p:grpSpPr>
        <p:sp>
          <p:nvSpPr>
            <p:cNvPr id="6" name="TextBox 5">
              <a:extLst>
                <a:ext uri="{FF2B5EF4-FFF2-40B4-BE49-F238E27FC236}">
                  <a16:creationId xmlns:a16="http://schemas.microsoft.com/office/drawing/2014/main" id="{056A29BA-27A5-4721-CB65-EE5DE8A4BE8C}"/>
                </a:ext>
              </a:extLst>
            </p:cNvPr>
            <p:cNvSpPr txBox="1"/>
            <p:nvPr/>
          </p:nvSpPr>
          <p:spPr>
            <a:xfrm>
              <a:off x="2362549" y="753458"/>
              <a:ext cx="5008250" cy="1743814"/>
            </a:xfrm>
            <a:prstGeom prst="rect">
              <a:avLst/>
            </a:prstGeom>
            <a:noFill/>
          </p:spPr>
          <p:txBody>
            <a:bodyPr wrap="square" rtlCol="0">
              <a:spAutoFit/>
            </a:bodyPr>
            <a:lstStyle>
              <a:defPPr marR="0" lvl="0" algn="l" rtl="0">
                <a:lnSpc>
                  <a:spcPct val="100000"/>
                </a:lnSpc>
                <a:spcBef>
                  <a:spcPts val="0"/>
                </a:spcBef>
                <a:spcAft>
                  <a:spcPts val="0"/>
                </a:spcAft>
              </a:defPPr>
              <a:lvl1pPr algn="just">
                <a:defRPr sz="1200">
                  <a:latin typeface="Cambria" panose="02040503050406030204" pitchFamily="18" charset="0"/>
                  <a:ea typeface="Cambria" panose="02040503050406030204" pitchFamily="18" charset="0"/>
                </a:defRPr>
              </a:lvl1pPr>
            </a:lstStyle>
            <a:p>
              <a:r>
                <a:rPr lang="en-US" dirty="0"/>
                <a:t>Outliers will be removed in the Income Area in Data Train using Z-Scores</a:t>
              </a:r>
            </a:p>
            <a:p>
              <a:pPr marL="171450" indent="-171450">
                <a:buFont typeface="Arial" panose="020B0604020202020204" pitchFamily="34" charset="0"/>
                <a:buChar char="•"/>
              </a:pPr>
              <a:r>
                <a:rPr lang="en-US" dirty="0"/>
                <a:t>Before = 700 data</a:t>
              </a:r>
            </a:p>
            <a:p>
              <a:pPr marL="171450" indent="-171450">
                <a:buFont typeface="Arial" panose="020B0604020202020204" pitchFamily="34" charset="0"/>
                <a:buChar char="•"/>
              </a:pPr>
              <a:r>
                <a:rPr lang="en-US" dirty="0"/>
                <a:t>After = 699 data</a:t>
              </a:r>
            </a:p>
          </p:txBody>
        </p:sp>
        <p:sp>
          <p:nvSpPr>
            <p:cNvPr id="7" name="Rectangle 6">
              <a:extLst>
                <a:ext uri="{FF2B5EF4-FFF2-40B4-BE49-F238E27FC236}">
                  <a16:creationId xmlns:a16="http://schemas.microsoft.com/office/drawing/2014/main" id="{FF3A82D6-C79C-7C75-3AA5-46037B2B4081}"/>
                </a:ext>
              </a:extLst>
            </p:cNvPr>
            <p:cNvSpPr/>
            <p:nvPr/>
          </p:nvSpPr>
          <p:spPr>
            <a:xfrm>
              <a:off x="259003" y="694880"/>
              <a:ext cx="2071170" cy="215838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lvl="0" algn="ctr"/>
              <a:r>
                <a:rPr lang="en-US" sz="1600" dirty="0">
                  <a:latin typeface="Cambria" panose="02040503050406030204" pitchFamily="18" charset="0"/>
                  <a:ea typeface="Cambria" panose="02040503050406030204" pitchFamily="18" charset="0"/>
                </a:rPr>
                <a:t>Handling Outlier</a:t>
              </a:r>
            </a:p>
          </p:txBody>
        </p:sp>
        <p:sp>
          <p:nvSpPr>
            <p:cNvPr id="8" name="Rectangle 7">
              <a:extLst>
                <a:ext uri="{FF2B5EF4-FFF2-40B4-BE49-F238E27FC236}">
                  <a16:creationId xmlns:a16="http://schemas.microsoft.com/office/drawing/2014/main" id="{C1A93232-759F-0AF8-BA3A-25AF38F998B6}"/>
                </a:ext>
              </a:extLst>
            </p:cNvPr>
            <p:cNvSpPr/>
            <p:nvPr/>
          </p:nvSpPr>
          <p:spPr>
            <a:xfrm>
              <a:off x="209322" y="582560"/>
              <a:ext cx="7161479" cy="2329281"/>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atin typeface="Cambria" panose="02040503050406030204" pitchFamily="18" charset="0"/>
                <a:ea typeface="Cambria" panose="02040503050406030204" pitchFamily="18" charset="0"/>
              </a:endParaRPr>
            </a:p>
          </p:txBody>
        </p:sp>
      </p:grpSp>
      <p:grpSp>
        <p:nvGrpSpPr>
          <p:cNvPr id="3" name="Group 2">
            <a:extLst>
              <a:ext uri="{FF2B5EF4-FFF2-40B4-BE49-F238E27FC236}">
                <a16:creationId xmlns:a16="http://schemas.microsoft.com/office/drawing/2014/main" id="{B5731430-044B-AB08-AA76-3EE2E539B12F}"/>
              </a:ext>
            </a:extLst>
          </p:cNvPr>
          <p:cNvGrpSpPr/>
          <p:nvPr/>
        </p:nvGrpSpPr>
        <p:grpSpPr>
          <a:xfrm>
            <a:off x="152400" y="1550212"/>
            <a:ext cx="8180699" cy="354000"/>
            <a:chOff x="209322" y="582560"/>
            <a:chExt cx="7161479" cy="2329281"/>
          </a:xfrm>
        </p:grpSpPr>
        <p:sp>
          <p:nvSpPr>
            <p:cNvPr id="4" name="TextBox 3">
              <a:extLst>
                <a:ext uri="{FF2B5EF4-FFF2-40B4-BE49-F238E27FC236}">
                  <a16:creationId xmlns:a16="http://schemas.microsoft.com/office/drawing/2014/main" id="{DDD434DE-8407-C820-3595-10C777B524CF}"/>
                </a:ext>
              </a:extLst>
            </p:cNvPr>
            <p:cNvSpPr txBox="1"/>
            <p:nvPr/>
          </p:nvSpPr>
          <p:spPr>
            <a:xfrm>
              <a:off x="2362549" y="753457"/>
              <a:ext cx="5008250" cy="907751"/>
            </a:xfrm>
            <a:prstGeom prst="rect">
              <a:avLst/>
            </a:prstGeom>
            <a:noFill/>
          </p:spPr>
          <p:txBody>
            <a:bodyPr wrap="square" rtlCol="0">
              <a:spAutoFit/>
            </a:bodyPr>
            <a:lstStyle>
              <a:defPPr marR="0" lvl="0" algn="l" rtl="0">
                <a:lnSpc>
                  <a:spcPct val="100000"/>
                </a:lnSpc>
                <a:spcBef>
                  <a:spcPts val="0"/>
                </a:spcBef>
                <a:spcAft>
                  <a:spcPts val="0"/>
                </a:spcAft>
              </a:defPPr>
              <a:lvl1pPr algn="just">
                <a:defRPr sz="1200">
                  <a:latin typeface="Cambria" panose="02040503050406030204" pitchFamily="18" charset="0"/>
                  <a:ea typeface="Cambria" panose="02040503050406030204" pitchFamily="18" charset="0"/>
                </a:defRPr>
              </a:lvl1pPr>
            </a:lstStyle>
            <a:p>
              <a:r>
                <a:rPr lang="en-US" dirty="0"/>
                <a:t>Data Training and Data Test has Class Balanced</a:t>
              </a:r>
            </a:p>
          </p:txBody>
        </p:sp>
        <p:sp>
          <p:nvSpPr>
            <p:cNvPr id="9" name="Rectangle 8">
              <a:extLst>
                <a:ext uri="{FF2B5EF4-FFF2-40B4-BE49-F238E27FC236}">
                  <a16:creationId xmlns:a16="http://schemas.microsoft.com/office/drawing/2014/main" id="{8BC68F37-C3A1-211E-78A3-C37876405BDF}"/>
                </a:ext>
              </a:extLst>
            </p:cNvPr>
            <p:cNvSpPr/>
            <p:nvPr/>
          </p:nvSpPr>
          <p:spPr>
            <a:xfrm>
              <a:off x="259003" y="694880"/>
              <a:ext cx="2071170" cy="2158384"/>
            </a:xfrm>
            <a:prstGeom prst="rect">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lvl="0" algn="ctr"/>
              <a:r>
                <a:rPr lang="en-US" sz="1600" dirty="0">
                  <a:latin typeface="Cambria" panose="02040503050406030204" pitchFamily="18" charset="0"/>
                  <a:ea typeface="Cambria" panose="02040503050406030204" pitchFamily="18" charset="0"/>
                </a:rPr>
                <a:t>Handling Outlier</a:t>
              </a:r>
            </a:p>
          </p:txBody>
        </p:sp>
        <p:sp>
          <p:nvSpPr>
            <p:cNvPr id="10" name="Rectangle 9">
              <a:extLst>
                <a:ext uri="{FF2B5EF4-FFF2-40B4-BE49-F238E27FC236}">
                  <a16:creationId xmlns:a16="http://schemas.microsoft.com/office/drawing/2014/main" id="{35FBBB22-B76D-8C37-C041-7C1D7E691C5D}"/>
                </a:ext>
              </a:extLst>
            </p:cNvPr>
            <p:cNvSpPr/>
            <p:nvPr/>
          </p:nvSpPr>
          <p:spPr>
            <a:xfrm>
              <a:off x="209322" y="582560"/>
              <a:ext cx="7161479" cy="2329281"/>
            </a:xfrm>
            <a:prstGeom prst="rect">
              <a:avLst/>
            </a:prstGeom>
            <a:noFill/>
            <a:ln w="9525" cap="flat" cmpd="sng" algn="ctr">
              <a:solidFill>
                <a:schemeClr val="tx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latin typeface="Cambria" panose="02040503050406030204" pitchFamily="18" charset="0"/>
                <a:ea typeface="Cambria" panose="02040503050406030204" pitchFamily="18" charset="0"/>
              </a:endParaRPr>
            </a:p>
          </p:txBody>
        </p:sp>
      </p:grpSp>
      <p:pic>
        <p:nvPicPr>
          <p:cNvPr id="1026" name="Picture 2">
            <a:extLst>
              <a:ext uri="{FF2B5EF4-FFF2-40B4-BE49-F238E27FC236}">
                <a16:creationId xmlns:a16="http://schemas.microsoft.com/office/drawing/2014/main" id="{9DF191D1-CD5D-E324-48B7-61739B5001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87077" y="2223197"/>
            <a:ext cx="2603273" cy="205007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F1F3A51-1385-44E5-F6A7-D64532CFA6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33569" y="2223196"/>
            <a:ext cx="2603273" cy="20500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4376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solidFill>
                  <a:schemeClr val="lt1"/>
                </a:solidFill>
                <a:latin typeface="Roboto"/>
                <a:ea typeface="Roboto"/>
                <a:cs typeface="Roboto"/>
                <a:sym typeface="Roboto"/>
              </a:rPr>
              <a:t>Metrics Evaluation</a:t>
            </a:r>
            <a:endParaRPr sz="1798" dirty="0">
              <a:solidFill>
                <a:schemeClr val="lt1"/>
              </a:solidFill>
              <a:latin typeface="Roboto"/>
              <a:ea typeface="Roboto"/>
              <a:cs typeface="Roboto"/>
              <a:sym typeface="Roboto"/>
            </a:endParaRPr>
          </a:p>
        </p:txBody>
      </p:sp>
      <p:sp>
        <p:nvSpPr>
          <p:cNvPr id="55" name="Google Shape;55;p13"/>
          <p:cNvSpPr txBox="1">
            <a:spLocks noGrp="1"/>
          </p:cNvSpPr>
          <p:nvPr>
            <p:ph type="body" idx="1"/>
          </p:nvPr>
        </p:nvSpPr>
        <p:spPr>
          <a:xfrm>
            <a:off x="311700" y="944961"/>
            <a:ext cx="8520600" cy="1996543"/>
          </a:xfrm>
          <a:prstGeom prst="rect">
            <a:avLst/>
          </a:prstGeom>
        </p:spPr>
        <p:txBody>
          <a:bodyPr spcFirstLastPara="1" wrap="square" lIns="91425" tIns="91425" rIns="91425" bIns="91425" anchor="t" anchorCtr="0">
            <a:normAutofit fontScale="92500" lnSpcReduction="10000"/>
          </a:bodyPr>
          <a:lstStyle/>
          <a:p>
            <a:pPr marL="457200" lvl="0" indent="-323850" algn="just" rtl="0">
              <a:spcBef>
                <a:spcPts val="0"/>
              </a:spcBef>
              <a:spcAft>
                <a:spcPts val="0"/>
              </a:spcAft>
              <a:buClr>
                <a:schemeClr val="dk1"/>
              </a:buClr>
              <a:buSzPts val="1500"/>
              <a:buChar char="●"/>
            </a:pPr>
            <a:r>
              <a:rPr lang="en-US" sz="2400" dirty="0">
                <a:solidFill>
                  <a:schemeClr val="dk1"/>
                </a:solidFill>
                <a:latin typeface="Cambria" panose="02040503050406030204" pitchFamily="18" charset="0"/>
                <a:ea typeface="Cambria" panose="02040503050406030204" pitchFamily="18" charset="0"/>
              </a:rPr>
              <a:t>The chosen evaluation metric is </a:t>
            </a:r>
            <a:r>
              <a:rPr lang="en-US" sz="2400" b="1" dirty="0">
                <a:solidFill>
                  <a:schemeClr val="dk1"/>
                </a:solidFill>
                <a:latin typeface="Cambria" panose="02040503050406030204" pitchFamily="18" charset="0"/>
                <a:ea typeface="Cambria" panose="02040503050406030204" pitchFamily="18" charset="0"/>
              </a:rPr>
              <a:t>Recall</a:t>
            </a:r>
            <a:r>
              <a:rPr lang="en-US" sz="2400" dirty="0">
                <a:solidFill>
                  <a:schemeClr val="dk1"/>
                </a:solidFill>
                <a:latin typeface="Cambria" panose="02040503050406030204" pitchFamily="18" charset="0"/>
                <a:ea typeface="Cambria" panose="02040503050406030204" pitchFamily="18" charset="0"/>
              </a:rPr>
              <a:t>, which the goals to reduce False Negative (Predict No actually they click the Ads), because the main is to maximizing the number of customers who genuinely click on the ad to enhance the effectiveness of advertising delivery.</a:t>
            </a:r>
            <a:endParaRPr sz="2400" dirty="0">
              <a:solidFill>
                <a:schemeClr val="dk1"/>
              </a:solidFill>
              <a:latin typeface="Cambria" panose="02040503050406030204" pitchFamily="18" charset="0"/>
              <a:ea typeface="Cambria" panose="02040503050406030204" pitchFamily="18" charset="0"/>
            </a:endParaRPr>
          </a:p>
        </p:txBody>
      </p:sp>
      <p:sp>
        <p:nvSpPr>
          <p:cNvPr id="2" name="Google Shape;115;p27">
            <a:extLst>
              <a:ext uri="{FF2B5EF4-FFF2-40B4-BE49-F238E27FC236}">
                <a16:creationId xmlns:a16="http://schemas.microsoft.com/office/drawing/2014/main" id="{BAB8E752-0519-25AA-95B5-D8D8C4123769}"/>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spTree>
    <p:extLst>
      <p:ext uri="{BB962C8B-B14F-4D97-AF65-F5344CB8AC3E}">
        <p14:creationId xmlns:p14="http://schemas.microsoft.com/office/powerpoint/2010/main" val="8778996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Data Modeling</a:t>
            </a:r>
            <a:endParaRPr sz="1798" dirty="0">
              <a:solidFill>
                <a:schemeClr val="lt1"/>
              </a:solidFill>
              <a:latin typeface="Roboto"/>
              <a:ea typeface="Roboto"/>
              <a:cs typeface="Roboto"/>
              <a:sym typeface="Roboto"/>
            </a:endParaRPr>
          </a:p>
        </p:txBody>
      </p:sp>
      <p:graphicFrame>
        <p:nvGraphicFramePr>
          <p:cNvPr id="4" name="Diagram 3">
            <a:extLst>
              <a:ext uri="{FF2B5EF4-FFF2-40B4-BE49-F238E27FC236}">
                <a16:creationId xmlns:a16="http://schemas.microsoft.com/office/drawing/2014/main" id="{58946696-8335-265D-D112-6F81222BB6DF}"/>
              </a:ext>
            </a:extLst>
          </p:cNvPr>
          <p:cNvGraphicFramePr/>
          <p:nvPr/>
        </p:nvGraphicFramePr>
        <p:xfrm>
          <a:off x="1293418" y="909959"/>
          <a:ext cx="6557163" cy="31442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Google Shape;115;p27">
            <a:extLst>
              <a:ext uri="{FF2B5EF4-FFF2-40B4-BE49-F238E27FC236}">
                <a16:creationId xmlns:a16="http://schemas.microsoft.com/office/drawing/2014/main" id="{6389D5FA-39FD-718E-03C7-217135965FD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8"/>
              </a:rPr>
              <a:t>here</a:t>
            </a:r>
            <a:endParaRPr sz="1100" dirty="0">
              <a:solidFill>
                <a:srgbClr val="000000"/>
              </a:solidFill>
            </a:endParaRPr>
          </a:p>
        </p:txBody>
      </p:sp>
    </p:spTree>
    <p:extLst>
      <p:ext uri="{BB962C8B-B14F-4D97-AF65-F5344CB8AC3E}">
        <p14:creationId xmlns:p14="http://schemas.microsoft.com/office/powerpoint/2010/main" val="3794715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Experiment 1: Modeling without Normalization/Standardization</a:t>
            </a:r>
          </a:p>
        </p:txBody>
      </p:sp>
      <p:sp>
        <p:nvSpPr>
          <p:cNvPr id="5" name="Google Shape;115;p27">
            <a:extLst>
              <a:ext uri="{FF2B5EF4-FFF2-40B4-BE49-F238E27FC236}">
                <a16:creationId xmlns:a16="http://schemas.microsoft.com/office/drawing/2014/main" id="{6389D5FA-39FD-718E-03C7-217135965FD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pic>
        <p:nvPicPr>
          <p:cNvPr id="8" name="Picture 7">
            <a:extLst>
              <a:ext uri="{FF2B5EF4-FFF2-40B4-BE49-F238E27FC236}">
                <a16:creationId xmlns:a16="http://schemas.microsoft.com/office/drawing/2014/main" id="{A2CC1D46-82E5-13A9-F35A-D898ADCBE0C6}"/>
              </a:ext>
            </a:extLst>
          </p:cNvPr>
          <p:cNvPicPr>
            <a:picLocks noChangeAspect="1" noChangeArrowheads="1"/>
            <a:extLst>
              <a:ext uri="{84589F7E-364E-4C9E-8A38-B11213B215E9}">
                <a14:cameraTool xmlns:a14="http://schemas.microsoft.com/office/drawing/2010/main" cellRange="$B$4:$H$17"/>
              </a:ext>
            </a:extLst>
          </p:cNvPicPr>
          <p:nvPr/>
        </p:nvPicPr>
        <p:blipFill>
          <a:blip r:embed="rId4"/>
          <a:srcRect/>
          <a:stretch>
            <a:fillRect/>
          </a:stretch>
        </p:blipFill>
        <p:spPr bwMode="auto">
          <a:xfrm>
            <a:off x="156047" y="1147762"/>
            <a:ext cx="5220183" cy="2910408"/>
          </a:xfrm>
          <a:prstGeom prst="rect">
            <a:avLst/>
          </a:prstGeom>
          <a:solidFill>
            <a:srgbClr xmlns:mc="http://schemas.openxmlformats.org/markup-compatibility/2006" xmlns:a14="http://schemas.microsoft.com/office/drawing/2010/main" val="FFFFFF" mc:Ignorable="a14" a14:legacySpreadsheetColorIndex="9"/>
          </a:solidFill>
          <a:ln w="9525">
            <a:solidFill>
              <a:srgbClr xmlns:mc="http://schemas.openxmlformats.org/markup-compatibility/2006" xmlns:a14="http://schemas.microsoft.com/office/drawing/2010/main" val="000000" mc:Ignorable="a14" a14:legacySpreadsheetColorIndex="64"/>
            </a:solidFill>
            <a:miter lim="800000"/>
            <a:headEnd/>
            <a:tailEnd/>
          </a:ln>
        </p:spPr>
      </p:pic>
      <p:sp>
        <p:nvSpPr>
          <p:cNvPr id="2" name="TextBox 1">
            <a:extLst>
              <a:ext uri="{FF2B5EF4-FFF2-40B4-BE49-F238E27FC236}">
                <a16:creationId xmlns:a16="http://schemas.microsoft.com/office/drawing/2014/main" id="{D0873404-83FB-818A-EB99-9D9A8560135C}"/>
              </a:ext>
            </a:extLst>
          </p:cNvPr>
          <p:cNvSpPr txBox="1"/>
          <p:nvPr/>
        </p:nvSpPr>
        <p:spPr>
          <a:xfrm>
            <a:off x="5673686" y="909756"/>
            <a:ext cx="3093929" cy="3323987"/>
          </a:xfrm>
          <a:prstGeom prst="rect">
            <a:avLst/>
          </a:prstGeom>
          <a:noFill/>
        </p:spPr>
        <p:txBody>
          <a:bodyPr wrap="square" rtlCol="0">
            <a:spAutoFit/>
          </a:bodyPr>
          <a:lstStyle/>
          <a:p>
            <a:pPr algn="l"/>
            <a:r>
              <a:rPr lang="en-US" b="0" i="0" dirty="0">
                <a:solidFill>
                  <a:srgbClr val="0070C0"/>
                </a:solidFill>
                <a:effectLst/>
                <a:latin typeface="Cambria" panose="02040503050406030204" pitchFamily="18" charset="0"/>
                <a:ea typeface="Cambria" panose="02040503050406030204" pitchFamily="18" charset="0"/>
              </a:rPr>
              <a:t>INSIGHTS</a:t>
            </a:r>
          </a:p>
          <a:p>
            <a:pPr marL="342900" indent="-342900" algn="l">
              <a:buFont typeface="+mj-lt"/>
              <a:buAutoNum type="arabicPeriod"/>
            </a:pPr>
            <a:r>
              <a:rPr lang="en-US" b="0" i="0" dirty="0">
                <a:solidFill>
                  <a:schemeClr val="tx1"/>
                </a:solidFill>
                <a:effectLst/>
                <a:latin typeface="Cambria" panose="02040503050406030204" pitchFamily="18" charset="0"/>
                <a:ea typeface="Cambria" panose="02040503050406030204" pitchFamily="18" charset="0"/>
              </a:rPr>
              <a:t>From the overall analysis of the models and evaluation matrices, it is evident that there is a significant gap between the training and test data, indicating the presence of overfitting.</a:t>
            </a:r>
          </a:p>
          <a:p>
            <a:pPr marL="342900" indent="-342900" algn="l">
              <a:buFont typeface="+mj-lt"/>
              <a:buAutoNum type="arabicPeriod"/>
            </a:pPr>
            <a:r>
              <a:rPr lang="en-US" b="0" i="0" dirty="0">
                <a:solidFill>
                  <a:schemeClr val="tx1"/>
                </a:solidFill>
                <a:effectLst/>
                <a:latin typeface="Cambria" panose="02040503050406030204" pitchFamily="18" charset="0"/>
                <a:ea typeface="Cambria" panose="02040503050406030204" pitchFamily="18" charset="0"/>
              </a:rPr>
              <a:t>In the initial experiments, it is observed that Gradient Boosting and Random Forest exhibit strong recall performance.</a:t>
            </a:r>
          </a:p>
          <a:p>
            <a:pPr marL="342900" indent="-342900" algn="l">
              <a:buFont typeface="+mj-lt"/>
              <a:buAutoNum type="arabicPeriod"/>
            </a:pPr>
            <a:r>
              <a:rPr lang="en-US" b="0" i="0" dirty="0">
                <a:solidFill>
                  <a:schemeClr val="tx1"/>
                </a:solidFill>
                <a:effectLst/>
                <a:latin typeface="Cambria" panose="02040503050406030204" pitchFamily="18" charset="0"/>
                <a:ea typeface="Cambria" panose="02040503050406030204" pitchFamily="18" charset="0"/>
              </a:rPr>
              <a:t>SVM, on the other hand, demonstrates the lowest recall when compared to the other models.</a:t>
            </a:r>
          </a:p>
        </p:txBody>
      </p:sp>
      <p:sp>
        <p:nvSpPr>
          <p:cNvPr id="3" name="Rectangle 2">
            <a:extLst>
              <a:ext uri="{FF2B5EF4-FFF2-40B4-BE49-F238E27FC236}">
                <a16:creationId xmlns:a16="http://schemas.microsoft.com/office/drawing/2014/main" id="{BAA9027A-7258-A8CA-F5DE-12B6E8F64A01}"/>
              </a:ext>
            </a:extLst>
          </p:cNvPr>
          <p:cNvSpPr/>
          <p:nvPr/>
        </p:nvSpPr>
        <p:spPr>
          <a:xfrm>
            <a:off x="1529509" y="974899"/>
            <a:ext cx="1467079" cy="3193699"/>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Tree>
    <p:extLst>
      <p:ext uri="{BB962C8B-B14F-4D97-AF65-F5344CB8AC3E}">
        <p14:creationId xmlns:p14="http://schemas.microsoft.com/office/powerpoint/2010/main" val="869309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Experiment 2: Modeling with Normalization/Standardization</a:t>
            </a:r>
          </a:p>
        </p:txBody>
      </p:sp>
      <p:sp>
        <p:nvSpPr>
          <p:cNvPr id="5" name="Google Shape;115;p27">
            <a:extLst>
              <a:ext uri="{FF2B5EF4-FFF2-40B4-BE49-F238E27FC236}">
                <a16:creationId xmlns:a16="http://schemas.microsoft.com/office/drawing/2014/main" id="{6389D5FA-39FD-718E-03C7-217135965FD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pic>
        <p:nvPicPr>
          <p:cNvPr id="4" name="Picture 3">
            <a:extLst>
              <a:ext uri="{FF2B5EF4-FFF2-40B4-BE49-F238E27FC236}">
                <a16:creationId xmlns:a16="http://schemas.microsoft.com/office/drawing/2014/main" id="{3BFBD6A4-ED17-B917-C2CF-F482B5EB026B}"/>
              </a:ext>
            </a:extLst>
          </p:cNvPr>
          <p:cNvPicPr>
            <a:picLocks noChangeAspect="1" noChangeArrowheads="1"/>
            <a:extLst>
              <a:ext uri="{84589F7E-364E-4C9E-8A38-B11213B215E9}">
                <a14:cameraTool xmlns:a14="http://schemas.microsoft.com/office/drawing/2010/main" cellRange="$J$4:$P$17"/>
              </a:ext>
            </a:extLst>
          </p:cNvPicPr>
          <p:nvPr/>
        </p:nvPicPr>
        <p:blipFill>
          <a:blip r:embed="rId4"/>
          <a:srcRect/>
          <a:stretch>
            <a:fillRect/>
          </a:stretch>
        </p:blipFill>
        <p:spPr bwMode="auto">
          <a:xfrm>
            <a:off x="122998" y="1147762"/>
            <a:ext cx="5110014" cy="2848985"/>
          </a:xfrm>
          <a:prstGeom prst="rect">
            <a:avLst/>
          </a:prstGeom>
          <a:solidFill>
            <a:srgbClr xmlns:mc="http://schemas.openxmlformats.org/markup-compatibility/2006" xmlns:a14="http://schemas.microsoft.com/office/drawing/2010/main" val="FFFFFF" mc:Ignorable="a14" a14:legacySpreadsheetColorIndex="9"/>
          </a:solidFill>
          <a:ln w="9525">
            <a:solidFill>
              <a:srgbClr xmlns:mc="http://schemas.openxmlformats.org/markup-compatibility/2006" xmlns:a14="http://schemas.microsoft.com/office/drawing/2010/main" val="000000" mc:Ignorable="a14" a14:legacySpreadsheetColorIndex="64"/>
            </a:solidFill>
            <a:miter lim="800000"/>
            <a:headEnd/>
            <a:tailEnd/>
          </a:ln>
        </p:spPr>
      </p:pic>
      <p:sp>
        <p:nvSpPr>
          <p:cNvPr id="2" name="TextBox 1">
            <a:extLst>
              <a:ext uri="{FF2B5EF4-FFF2-40B4-BE49-F238E27FC236}">
                <a16:creationId xmlns:a16="http://schemas.microsoft.com/office/drawing/2014/main" id="{53C52858-4154-A428-2BE3-92DC0CD622A5}"/>
              </a:ext>
            </a:extLst>
          </p:cNvPr>
          <p:cNvSpPr txBox="1"/>
          <p:nvPr/>
        </p:nvSpPr>
        <p:spPr>
          <a:xfrm>
            <a:off x="5417905" y="759515"/>
            <a:ext cx="3548594" cy="3816429"/>
          </a:xfrm>
          <a:prstGeom prst="rect">
            <a:avLst/>
          </a:prstGeom>
          <a:noFill/>
        </p:spPr>
        <p:txBody>
          <a:bodyPr wrap="square" rtlCol="0">
            <a:spAutoFit/>
          </a:bodyPr>
          <a:lstStyle/>
          <a:p>
            <a:pPr algn="l"/>
            <a:r>
              <a:rPr lang="en-US" b="0" i="0" dirty="0">
                <a:solidFill>
                  <a:srgbClr val="0070C0"/>
                </a:solidFill>
                <a:effectLst/>
                <a:latin typeface="Cambria" panose="02040503050406030204" pitchFamily="18" charset="0"/>
                <a:ea typeface="Cambria" panose="02040503050406030204" pitchFamily="18" charset="0"/>
              </a:rPr>
              <a:t>INSIGHTS</a:t>
            </a:r>
          </a:p>
          <a:p>
            <a:pPr marL="228600" indent="-228600" algn="l">
              <a:buFont typeface="+mj-lt"/>
              <a:buAutoNum type="arabicPeriod"/>
            </a:pPr>
            <a:r>
              <a:rPr lang="en-US" sz="1200" b="0" i="0" dirty="0">
                <a:solidFill>
                  <a:schemeClr val="tx1"/>
                </a:solidFill>
                <a:effectLst/>
                <a:latin typeface="Cambria" panose="02040503050406030204" pitchFamily="18" charset="0"/>
                <a:ea typeface="Cambria" panose="02040503050406030204" pitchFamily="18" charset="0"/>
              </a:rPr>
              <a:t>After standardization, it's evident that certain features, such as 'Daily Time Spent on Site,' 'Daily Internet Usage,' 'Area Income,' and 'Age,' have led to improved evaluation matrix scores for SVM and KNN.</a:t>
            </a:r>
          </a:p>
          <a:p>
            <a:pPr marL="228600" indent="-228600" algn="l">
              <a:buFont typeface="+mj-lt"/>
              <a:buAutoNum type="arabicPeriod"/>
            </a:pPr>
            <a:r>
              <a:rPr lang="en-US" sz="1200" b="0" i="0" dirty="0">
                <a:solidFill>
                  <a:schemeClr val="tx1"/>
                </a:solidFill>
                <a:effectLst/>
                <a:latin typeface="Cambria" panose="02040503050406030204" pitchFamily="18" charset="0"/>
                <a:ea typeface="Cambria" panose="02040503050406030204" pitchFamily="18" charset="0"/>
              </a:rPr>
              <a:t>For Gradient Boosting, Random Forest, Decision Tree, and </a:t>
            </a:r>
            <a:r>
              <a:rPr lang="en-US" sz="1200" b="0" i="0" dirty="0" err="1">
                <a:solidFill>
                  <a:schemeClr val="tx1"/>
                </a:solidFill>
                <a:effectLst/>
                <a:latin typeface="Cambria" panose="02040503050406030204" pitchFamily="18" charset="0"/>
                <a:ea typeface="Cambria" panose="02040503050406030204" pitchFamily="18" charset="0"/>
              </a:rPr>
              <a:t>XGBoost</a:t>
            </a:r>
            <a:r>
              <a:rPr lang="en-US" sz="1200" b="0" i="0" dirty="0">
                <a:solidFill>
                  <a:schemeClr val="tx1"/>
                </a:solidFill>
                <a:effectLst/>
                <a:latin typeface="Cambria" panose="02040503050406030204" pitchFamily="18" charset="0"/>
                <a:ea typeface="Cambria" panose="02040503050406030204" pitchFamily="18" charset="0"/>
              </a:rPr>
              <a:t>, standardization seems to have a minimal impact on the evaluation matrix scores.</a:t>
            </a:r>
          </a:p>
          <a:p>
            <a:pPr marL="228600" indent="-228600" algn="l">
              <a:buFont typeface="+mj-lt"/>
              <a:buAutoNum type="arabicPeriod"/>
            </a:pPr>
            <a:r>
              <a:rPr lang="en-US" sz="1200" b="0" i="0" dirty="0">
                <a:solidFill>
                  <a:schemeClr val="tx1"/>
                </a:solidFill>
                <a:effectLst/>
                <a:latin typeface="Cambria" panose="02040503050406030204" pitchFamily="18" charset="0"/>
                <a:ea typeface="Cambria" panose="02040503050406030204" pitchFamily="18" charset="0"/>
              </a:rPr>
              <a:t>In the second round of experiments, it is apparent that Gradient Boosting and Random Forest continue to exhibit strong recall performance.</a:t>
            </a:r>
          </a:p>
          <a:p>
            <a:pPr marL="228600" indent="-228600" algn="l">
              <a:buFont typeface="+mj-lt"/>
              <a:buAutoNum type="arabicPeriod"/>
            </a:pPr>
            <a:r>
              <a:rPr lang="en-US" sz="1200" b="0" i="0" dirty="0">
                <a:solidFill>
                  <a:schemeClr val="tx1"/>
                </a:solidFill>
                <a:effectLst/>
                <a:latin typeface="Cambria" panose="02040503050406030204" pitchFamily="18" charset="0"/>
                <a:ea typeface="Cambria" panose="02040503050406030204" pitchFamily="18" charset="0"/>
              </a:rPr>
              <a:t>Consequently, Random Forest is selected as the best-performing model.</a:t>
            </a:r>
          </a:p>
          <a:p>
            <a:pPr marL="228600" indent="-228600" algn="l">
              <a:buFont typeface="+mj-lt"/>
              <a:buAutoNum type="arabicPeriod"/>
            </a:pPr>
            <a:r>
              <a:rPr lang="en-US" sz="1200" b="0" i="0" dirty="0">
                <a:solidFill>
                  <a:schemeClr val="tx1"/>
                </a:solidFill>
                <a:effectLst/>
                <a:latin typeface="Cambria" panose="02040503050406030204" pitchFamily="18" charset="0"/>
                <a:ea typeface="Cambria" panose="02040503050406030204" pitchFamily="18" charset="0"/>
              </a:rPr>
              <a:t>The gap between the training and test data is still somewhat wide, indicating the need for hyperparameter tuning to prevent overfitting.</a:t>
            </a:r>
          </a:p>
          <a:p>
            <a:pPr algn="l"/>
            <a:endParaRPr lang="en-US" sz="1200" b="0" i="0" dirty="0">
              <a:solidFill>
                <a:schemeClr val="tx1"/>
              </a:solidFill>
              <a:effectLst/>
              <a:latin typeface="Cambria" panose="02040503050406030204" pitchFamily="18" charset="0"/>
              <a:ea typeface="Cambria" panose="02040503050406030204" pitchFamily="18" charset="0"/>
            </a:endParaRPr>
          </a:p>
        </p:txBody>
      </p:sp>
      <p:sp>
        <p:nvSpPr>
          <p:cNvPr id="3" name="Rectangle 2">
            <a:extLst>
              <a:ext uri="{FF2B5EF4-FFF2-40B4-BE49-F238E27FC236}">
                <a16:creationId xmlns:a16="http://schemas.microsoft.com/office/drawing/2014/main" id="{A883399F-0059-B82F-52B7-AAF0795BD638}"/>
              </a:ext>
            </a:extLst>
          </p:cNvPr>
          <p:cNvSpPr/>
          <p:nvPr/>
        </p:nvSpPr>
        <p:spPr>
          <a:xfrm>
            <a:off x="2082188" y="937626"/>
            <a:ext cx="826265" cy="3193699"/>
          </a:xfrm>
          <a:prstGeom prst="rect">
            <a:avLst/>
          </a:prstGeom>
          <a:noFill/>
          <a:ln w="3810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4"/>
          </a:fontRef>
        </p:style>
        <p:txBody>
          <a:bodyPr rtlCol="0" anchor="ctr"/>
          <a:lstStyle/>
          <a:p>
            <a:pPr algn="ctr"/>
            <a:endParaRPr lang="en-US"/>
          </a:p>
        </p:txBody>
      </p:sp>
    </p:spTree>
    <p:extLst>
      <p:ext uri="{BB962C8B-B14F-4D97-AF65-F5344CB8AC3E}">
        <p14:creationId xmlns:p14="http://schemas.microsoft.com/office/powerpoint/2010/main" val="29706595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Selected Model</a:t>
            </a:r>
          </a:p>
        </p:txBody>
      </p:sp>
      <p:sp>
        <p:nvSpPr>
          <p:cNvPr id="5" name="Google Shape;115;p27">
            <a:extLst>
              <a:ext uri="{FF2B5EF4-FFF2-40B4-BE49-F238E27FC236}">
                <a16:creationId xmlns:a16="http://schemas.microsoft.com/office/drawing/2014/main" id="{6389D5FA-39FD-718E-03C7-217135965FD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pic>
        <p:nvPicPr>
          <p:cNvPr id="2" name="Picture 1">
            <a:extLst>
              <a:ext uri="{FF2B5EF4-FFF2-40B4-BE49-F238E27FC236}">
                <a16:creationId xmlns:a16="http://schemas.microsoft.com/office/drawing/2014/main" id="{55D767A0-8EF9-8183-227B-4C6052B0B7FD}"/>
              </a:ext>
            </a:extLst>
          </p:cNvPr>
          <p:cNvPicPr>
            <a:picLocks noChangeAspect="1" noChangeArrowheads="1"/>
            <a:extLst>
              <a:ext uri="{84589F7E-364E-4C9E-8A38-B11213B215E9}">
                <a14:cameraTool xmlns:a14="http://schemas.microsoft.com/office/drawing/2010/main" cellRange="$B$21:$C$37"/>
              </a:ext>
            </a:extLst>
          </p:cNvPicPr>
          <p:nvPr/>
        </p:nvPicPr>
        <p:blipFill>
          <a:blip r:embed="rId4"/>
          <a:srcRect/>
          <a:stretch>
            <a:fillRect/>
          </a:stretch>
        </p:blipFill>
        <p:spPr bwMode="auto">
          <a:xfrm>
            <a:off x="523732" y="705366"/>
            <a:ext cx="2803362" cy="4197079"/>
          </a:xfrm>
          <a:prstGeom prst="rect">
            <a:avLst/>
          </a:prstGeom>
          <a:solidFill>
            <a:srgbClr xmlns:mc="http://schemas.openxmlformats.org/markup-compatibility/2006" xmlns:a14="http://schemas.microsoft.com/office/drawing/2010/main" val="FFFFFF" mc:Ignorable="a14" a14:legacySpreadsheetColorIndex="9"/>
          </a:solidFill>
          <a:ln w="9525">
            <a:solidFill>
              <a:srgbClr xmlns:mc="http://schemas.openxmlformats.org/markup-compatibility/2006" xmlns:a14="http://schemas.microsoft.com/office/drawing/2010/main" val="000000" mc:Ignorable="a14" a14:legacySpreadsheetColorIndex="64"/>
            </a:solidFill>
            <a:miter lim="800000"/>
            <a:headEnd/>
            <a:tailEnd/>
          </a:ln>
        </p:spPr>
      </p:pic>
      <p:sp>
        <p:nvSpPr>
          <p:cNvPr id="6" name="TextBox 5">
            <a:extLst>
              <a:ext uri="{FF2B5EF4-FFF2-40B4-BE49-F238E27FC236}">
                <a16:creationId xmlns:a16="http://schemas.microsoft.com/office/drawing/2014/main" id="{DF76190E-2B50-7F44-FFDB-C2436FE74005}"/>
              </a:ext>
            </a:extLst>
          </p:cNvPr>
          <p:cNvSpPr txBox="1"/>
          <p:nvPr/>
        </p:nvSpPr>
        <p:spPr>
          <a:xfrm>
            <a:off x="3938099" y="1454489"/>
            <a:ext cx="4572000" cy="1815882"/>
          </a:xfrm>
          <a:prstGeom prst="rect">
            <a:avLst/>
          </a:prstGeom>
          <a:noFill/>
        </p:spPr>
        <p:txBody>
          <a:bodyPr wrap="square">
            <a:spAutoFit/>
          </a:bodyPr>
          <a:lstStyle/>
          <a:p>
            <a:pPr algn="just"/>
            <a:r>
              <a:rPr lang="en-US" sz="1600" b="0" dirty="0">
                <a:solidFill>
                  <a:srgbClr val="000000"/>
                </a:solidFill>
                <a:effectLst/>
                <a:latin typeface="Cambria" panose="02040503050406030204" pitchFamily="18" charset="0"/>
                <a:ea typeface="Cambria" panose="02040503050406030204" pitchFamily="18" charset="0"/>
              </a:rPr>
              <a:t>Among the various machine learning models that have been explored, Random Forest has been selected as the top-performing model. Following this, hyperparameter tuning will be conducted after standardization to mitigate the risk of overfitting. The table besides show the Evaluation Matrix after doing hyperparameter tuning.</a:t>
            </a:r>
          </a:p>
        </p:txBody>
      </p:sp>
    </p:spTree>
    <p:extLst>
      <p:ext uri="{BB962C8B-B14F-4D97-AF65-F5344CB8AC3E}">
        <p14:creationId xmlns:p14="http://schemas.microsoft.com/office/powerpoint/2010/main" val="37454923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Hyperparameter Tuning</a:t>
            </a:r>
          </a:p>
        </p:txBody>
      </p:sp>
      <p:sp>
        <p:nvSpPr>
          <p:cNvPr id="5" name="Google Shape;115;p27">
            <a:extLst>
              <a:ext uri="{FF2B5EF4-FFF2-40B4-BE49-F238E27FC236}">
                <a16:creationId xmlns:a16="http://schemas.microsoft.com/office/drawing/2014/main" id="{6389D5FA-39FD-718E-03C7-217135965FD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pic>
        <p:nvPicPr>
          <p:cNvPr id="4" name="Picture 3">
            <a:extLst>
              <a:ext uri="{FF2B5EF4-FFF2-40B4-BE49-F238E27FC236}">
                <a16:creationId xmlns:a16="http://schemas.microsoft.com/office/drawing/2014/main" id="{F22AF9C1-5546-5086-D980-D47D2ECCE37D}"/>
              </a:ext>
            </a:extLst>
          </p:cNvPr>
          <p:cNvPicPr>
            <a:picLocks noChangeAspect="1"/>
          </p:cNvPicPr>
          <p:nvPr/>
        </p:nvPicPr>
        <p:blipFill>
          <a:blip r:embed="rId4"/>
          <a:stretch>
            <a:fillRect/>
          </a:stretch>
        </p:blipFill>
        <p:spPr>
          <a:xfrm>
            <a:off x="445758" y="1286424"/>
            <a:ext cx="3867770" cy="2570652"/>
          </a:xfrm>
          <a:prstGeom prst="rect">
            <a:avLst/>
          </a:prstGeom>
        </p:spPr>
      </p:pic>
      <p:sp>
        <p:nvSpPr>
          <p:cNvPr id="6" name="TextBox 5">
            <a:extLst>
              <a:ext uri="{FF2B5EF4-FFF2-40B4-BE49-F238E27FC236}">
                <a16:creationId xmlns:a16="http://schemas.microsoft.com/office/drawing/2014/main" id="{5BFED922-12DA-8B8B-E213-A06FDD654894}"/>
              </a:ext>
            </a:extLst>
          </p:cNvPr>
          <p:cNvSpPr txBox="1"/>
          <p:nvPr/>
        </p:nvSpPr>
        <p:spPr>
          <a:xfrm>
            <a:off x="4648130" y="1327942"/>
            <a:ext cx="3532570" cy="830997"/>
          </a:xfrm>
          <a:prstGeom prst="rect">
            <a:avLst/>
          </a:prstGeom>
          <a:noFill/>
        </p:spPr>
        <p:txBody>
          <a:bodyPr wrap="square">
            <a:spAutoFit/>
          </a:bodyPr>
          <a:lstStyle/>
          <a:p>
            <a:pPr algn="just"/>
            <a:r>
              <a:rPr lang="en-US" sz="1600" b="0" dirty="0">
                <a:solidFill>
                  <a:srgbClr val="000000"/>
                </a:solidFill>
                <a:effectLst/>
                <a:latin typeface="Cambria" panose="02040503050406030204" pitchFamily="18" charset="0"/>
                <a:ea typeface="Cambria" panose="02040503050406030204" pitchFamily="18" charset="0"/>
              </a:rPr>
              <a:t>Using </a:t>
            </a:r>
            <a:r>
              <a:rPr lang="en-US" sz="1600" b="0" dirty="0" err="1">
                <a:solidFill>
                  <a:srgbClr val="000000"/>
                </a:solidFill>
                <a:effectLst/>
                <a:latin typeface="Cambria" panose="02040503050406030204" pitchFamily="18" charset="0"/>
                <a:ea typeface="Cambria" panose="02040503050406030204" pitchFamily="18" charset="0"/>
              </a:rPr>
              <a:t>RandomizedSearchCV</a:t>
            </a:r>
            <a:r>
              <a:rPr lang="en-US" sz="1600" dirty="0">
                <a:latin typeface="Cambria" panose="02040503050406030204" pitchFamily="18" charset="0"/>
                <a:ea typeface="Cambria" panose="02040503050406030204" pitchFamily="18" charset="0"/>
              </a:rPr>
              <a:t>, table besides show the best hyperparameter tuning</a:t>
            </a:r>
            <a:endParaRPr lang="en-US" sz="1600" b="0" dirty="0">
              <a:solidFill>
                <a:srgbClr val="000000"/>
              </a:solidFill>
              <a:effectLst/>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9224220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Confusion Matrix for Best Model (Random Forest)</a:t>
            </a:r>
          </a:p>
        </p:txBody>
      </p:sp>
      <p:sp>
        <p:nvSpPr>
          <p:cNvPr id="5" name="Google Shape;115;p27">
            <a:extLst>
              <a:ext uri="{FF2B5EF4-FFF2-40B4-BE49-F238E27FC236}">
                <a16:creationId xmlns:a16="http://schemas.microsoft.com/office/drawing/2014/main" id="{6389D5FA-39FD-718E-03C7-217135965FD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pic>
        <p:nvPicPr>
          <p:cNvPr id="2050" name="Picture 2">
            <a:extLst>
              <a:ext uri="{FF2B5EF4-FFF2-40B4-BE49-F238E27FC236}">
                <a16:creationId xmlns:a16="http://schemas.microsoft.com/office/drawing/2014/main" id="{CD8ABED9-7CBB-8ACC-00FB-4DDD0788DE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7007" y="1145754"/>
            <a:ext cx="4930698" cy="3391818"/>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EBF1F7C2-6CA7-DE59-61B6-D5DC81C53B37}"/>
              </a:ext>
            </a:extLst>
          </p:cNvPr>
          <p:cNvSpPr/>
          <p:nvPr/>
        </p:nvSpPr>
        <p:spPr>
          <a:xfrm>
            <a:off x="473725" y="2677098"/>
            <a:ext cx="4010140" cy="1520328"/>
          </a:xfrm>
          <a:prstGeom prst="rect">
            <a:avLst/>
          </a:prstGeom>
          <a:noFill/>
          <a:ln w="28575"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a:p>
        </p:txBody>
      </p:sp>
      <p:sp>
        <p:nvSpPr>
          <p:cNvPr id="7" name="TextBox 6">
            <a:extLst>
              <a:ext uri="{FF2B5EF4-FFF2-40B4-BE49-F238E27FC236}">
                <a16:creationId xmlns:a16="http://schemas.microsoft.com/office/drawing/2014/main" id="{E895916F-838E-C6F7-F6EE-0DCC6D808F39}"/>
              </a:ext>
            </a:extLst>
          </p:cNvPr>
          <p:cNvSpPr txBox="1"/>
          <p:nvPr/>
        </p:nvSpPr>
        <p:spPr>
          <a:xfrm>
            <a:off x="5404423" y="1272157"/>
            <a:ext cx="3631722" cy="2062103"/>
          </a:xfrm>
          <a:prstGeom prst="rect">
            <a:avLst/>
          </a:prstGeom>
          <a:noFill/>
        </p:spPr>
        <p:txBody>
          <a:bodyPr wrap="square">
            <a:spAutoFit/>
          </a:bodyPr>
          <a:lstStyle/>
          <a:p>
            <a:pPr algn="just"/>
            <a:r>
              <a:rPr lang="en-US" sz="1600" b="0" dirty="0">
                <a:solidFill>
                  <a:srgbClr val="000000"/>
                </a:solidFill>
                <a:effectLst/>
                <a:latin typeface="Cambria" panose="02040503050406030204" pitchFamily="18" charset="0"/>
                <a:ea typeface="Cambria" panose="02040503050406030204" pitchFamily="18" charset="0"/>
              </a:rPr>
              <a:t>As mentioned earlier with a focus on recall, from the confusion matrix, it is apparent that the number of False Negatives (Predictive no actual they click the ads)  has been significantly reduced, aligning with the previously provided Evaluation Matrix table where the Recall was at 96%.</a:t>
            </a:r>
          </a:p>
        </p:txBody>
      </p:sp>
    </p:spTree>
    <p:extLst>
      <p:ext uri="{BB962C8B-B14F-4D97-AF65-F5344CB8AC3E}">
        <p14:creationId xmlns:p14="http://schemas.microsoft.com/office/powerpoint/2010/main" val="3884736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US" dirty="0">
                <a:solidFill>
                  <a:schemeClr val="dk1"/>
                </a:solidFill>
                <a:latin typeface="Dosis"/>
                <a:ea typeface="Dosis"/>
                <a:cs typeface="Dosis"/>
                <a:sym typeface="Dosis"/>
              </a:rPr>
              <a:t>"A company in Indonesia wants to know the effectiveness of the advertisement they broadcast. This is important for the company to know how successful the advertisement being marketed is so that it can attract customers to see the advertisement.</a:t>
            </a:r>
          </a:p>
          <a:p>
            <a:pPr marL="0" lvl="0" indent="0" algn="just" rtl="0">
              <a:spcBef>
                <a:spcPts val="0"/>
              </a:spcBef>
              <a:spcAft>
                <a:spcPts val="0"/>
              </a:spcAft>
              <a:buNone/>
            </a:pPr>
            <a:endParaRPr lang="en-US" dirty="0">
              <a:solidFill>
                <a:schemeClr val="dk1"/>
              </a:solidFill>
              <a:latin typeface="Dosis"/>
              <a:ea typeface="Dosis"/>
              <a:cs typeface="Dosis"/>
              <a:sym typeface="Dosis"/>
            </a:endParaRPr>
          </a:p>
          <a:p>
            <a:pPr marL="0" lvl="0" indent="0" algn="just" rtl="0">
              <a:spcBef>
                <a:spcPts val="0"/>
              </a:spcBef>
              <a:spcAft>
                <a:spcPts val="0"/>
              </a:spcAft>
              <a:buNone/>
            </a:pPr>
            <a:r>
              <a:rPr lang="en-US" dirty="0">
                <a:solidFill>
                  <a:schemeClr val="dk1"/>
                </a:solidFill>
                <a:latin typeface="Dosis"/>
                <a:ea typeface="Dosis"/>
                <a:cs typeface="Dosis"/>
                <a:sym typeface="Dosis"/>
              </a:rPr>
              <a:t>"By processing historical advertisement data and finding insights and patterns that occur, it can help companies determine marketing targets. The focus of this case is to create a machine learning classification model that functions to determine the right target customers."</a:t>
            </a:r>
            <a:endParaRPr dirty="0">
              <a:solidFill>
                <a:schemeClr val="dk1"/>
              </a:solidFill>
              <a:latin typeface="Dosis"/>
              <a:ea typeface="Dosis"/>
              <a:cs typeface="Dosis"/>
              <a:sym typeface="Dosi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US" sz="1798" b="1" dirty="0">
                <a:latin typeface="Roboto"/>
                <a:ea typeface="Roboto"/>
                <a:cs typeface="Roboto"/>
                <a:sym typeface="Roboto"/>
              </a:rPr>
              <a:t>Feature Importance</a:t>
            </a:r>
          </a:p>
        </p:txBody>
      </p:sp>
      <p:sp>
        <p:nvSpPr>
          <p:cNvPr id="5" name="Google Shape;115;p27">
            <a:extLst>
              <a:ext uri="{FF2B5EF4-FFF2-40B4-BE49-F238E27FC236}">
                <a16:creationId xmlns:a16="http://schemas.microsoft.com/office/drawing/2014/main" id="{6389D5FA-39FD-718E-03C7-217135965FDB}"/>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pic>
        <p:nvPicPr>
          <p:cNvPr id="1026" name="Picture 2">
            <a:extLst>
              <a:ext uri="{FF2B5EF4-FFF2-40B4-BE49-F238E27FC236}">
                <a16:creationId xmlns:a16="http://schemas.microsoft.com/office/drawing/2014/main" id="{2A2C2DCA-55C9-D064-11CD-076204D00E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372" y="999777"/>
            <a:ext cx="5212370" cy="3395954"/>
          </a:xfrm>
          <a:prstGeom prst="rect">
            <a:avLst/>
          </a:prstGeom>
          <a:noFill/>
          <a:ln w="3175">
            <a:solidFill>
              <a:schemeClr val="tx1"/>
            </a:solidFill>
          </a:ln>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91185F61-166E-B78A-406E-49157283182F}"/>
              </a:ext>
            </a:extLst>
          </p:cNvPr>
          <p:cNvSpPr txBox="1"/>
          <p:nvPr/>
        </p:nvSpPr>
        <p:spPr>
          <a:xfrm>
            <a:off x="5718862" y="999777"/>
            <a:ext cx="3072598" cy="2800767"/>
          </a:xfrm>
          <a:prstGeom prst="rect">
            <a:avLst/>
          </a:prstGeom>
          <a:noFill/>
        </p:spPr>
        <p:txBody>
          <a:bodyPr wrap="square">
            <a:spAutoFit/>
          </a:bodyPr>
          <a:lstStyle/>
          <a:p>
            <a:pPr algn="just"/>
            <a:r>
              <a:rPr lang="en-US" sz="1600" b="0" dirty="0">
                <a:solidFill>
                  <a:srgbClr val="000000"/>
                </a:solidFill>
                <a:effectLst/>
                <a:latin typeface="Cambria" panose="02040503050406030204" pitchFamily="18" charset="0"/>
                <a:ea typeface="Cambria" panose="02040503050406030204" pitchFamily="18" charset="0"/>
              </a:rPr>
              <a:t>After determining the best model and conducting hyperparameter tuning, a feature importance analysis was performed. As depicted in the Feature </a:t>
            </a:r>
            <a:r>
              <a:rPr lang="en-US" sz="1600" dirty="0">
                <a:latin typeface="Cambria" panose="02040503050406030204" pitchFamily="18" charset="0"/>
                <a:ea typeface="Cambria" panose="02040503050406030204" pitchFamily="18" charset="0"/>
              </a:rPr>
              <a:t>Important Score</a:t>
            </a:r>
            <a:r>
              <a:rPr lang="en-US" sz="1600" b="0" dirty="0">
                <a:solidFill>
                  <a:srgbClr val="000000"/>
                </a:solidFill>
                <a:effectLst/>
                <a:latin typeface="Cambria" panose="02040503050406030204" pitchFamily="18" charset="0"/>
                <a:ea typeface="Cambria" panose="02040503050406030204" pitchFamily="18" charset="0"/>
              </a:rPr>
              <a:t> graph, it is evident that Daily Internet Usage and Daily Time Spent on Site emerge as the top two most crucial features for optimizing marketing success</a:t>
            </a:r>
          </a:p>
        </p:txBody>
      </p:sp>
    </p:spTree>
    <p:extLst>
      <p:ext uri="{BB962C8B-B14F-4D97-AF65-F5344CB8AC3E}">
        <p14:creationId xmlns:p14="http://schemas.microsoft.com/office/powerpoint/2010/main" val="42633058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Business Recommendation</a:t>
            </a:r>
            <a:endParaRPr sz="1798" dirty="0">
              <a:solidFill>
                <a:schemeClr val="lt1"/>
              </a:solidFill>
              <a:latin typeface="Roboto"/>
              <a:ea typeface="Roboto"/>
              <a:cs typeface="Roboto"/>
              <a:sym typeface="Roboto"/>
            </a:endParaRPr>
          </a:p>
        </p:txBody>
      </p:sp>
      <p:sp>
        <p:nvSpPr>
          <p:cNvPr id="9" name="TextBox 8">
            <a:extLst>
              <a:ext uri="{FF2B5EF4-FFF2-40B4-BE49-F238E27FC236}">
                <a16:creationId xmlns:a16="http://schemas.microsoft.com/office/drawing/2014/main" id="{3AE7CA50-2656-D7BD-2877-DCF0424F6617}"/>
              </a:ext>
            </a:extLst>
          </p:cNvPr>
          <p:cNvSpPr txBox="1"/>
          <p:nvPr/>
        </p:nvSpPr>
        <p:spPr>
          <a:xfrm>
            <a:off x="556352" y="702383"/>
            <a:ext cx="8031296" cy="4247317"/>
          </a:xfrm>
          <a:prstGeom prst="rect">
            <a:avLst/>
          </a:prstGeom>
          <a:noFill/>
        </p:spPr>
        <p:txBody>
          <a:bodyPr wrap="square">
            <a:spAutoFit/>
          </a:bodyPr>
          <a:lstStyle/>
          <a:p>
            <a:pPr marL="457200" indent="-342900" algn="just">
              <a:buFont typeface="+mj-lt"/>
              <a:buAutoNum type="arabicPeriod"/>
            </a:pPr>
            <a:r>
              <a:rPr lang="en-US" sz="1500" b="1" i="0" dirty="0">
                <a:solidFill>
                  <a:schemeClr val="tx1"/>
                </a:solidFill>
                <a:effectLst/>
                <a:latin typeface="Cambria" panose="02040503050406030204" pitchFamily="18" charset="0"/>
                <a:ea typeface="Cambria" panose="02040503050406030204" pitchFamily="18" charset="0"/>
              </a:rPr>
              <a:t>Enhance Ad Relevance for Customer Loyalty</a:t>
            </a:r>
            <a:r>
              <a:rPr lang="en-US" sz="1500" b="0" i="0" dirty="0">
                <a:solidFill>
                  <a:schemeClr val="tx1"/>
                </a:solidFill>
                <a:effectLst/>
                <a:latin typeface="Cambria" panose="02040503050406030204" pitchFamily="18" charset="0"/>
                <a:ea typeface="Cambria" panose="02040503050406030204" pitchFamily="18" charset="0"/>
              </a:rPr>
              <a:t>: Customers who click on ads tend to spend more daily time on the site, indicating their interest. Tailor ads with more relevant and engaging content to boost customer loyalty.</a:t>
            </a:r>
          </a:p>
          <a:p>
            <a:pPr marL="457200" indent="-342900" algn="just">
              <a:buFont typeface="+mj-lt"/>
              <a:buAutoNum type="arabicPeriod"/>
            </a:pPr>
            <a:r>
              <a:rPr lang="en-US" sz="1500" b="1" i="0" dirty="0">
                <a:solidFill>
                  <a:schemeClr val="tx1"/>
                </a:solidFill>
                <a:effectLst/>
                <a:latin typeface="Cambria" panose="02040503050406030204" pitchFamily="18" charset="0"/>
                <a:ea typeface="Cambria" panose="02040503050406030204" pitchFamily="18" charset="0"/>
              </a:rPr>
              <a:t>Age-Driven Segmentation</a:t>
            </a:r>
            <a:r>
              <a:rPr lang="en-US" sz="1500" b="0" i="0" dirty="0">
                <a:solidFill>
                  <a:schemeClr val="tx1"/>
                </a:solidFill>
                <a:effectLst/>
                <a:latin typeface="Cambria" panose="02040503050406030204" pitchFamily="18" charset="0"/>
                <a:ea typeface="Cambria" panose="02040503050406030204" pitchFamily="18" charset="0"/>
              </a:rPr>
              <a:t>: If older customers are more likely to click on ads, adapt ads to attract this demographic. Offer products and promotions tailored to their preferences and needs.</a:t>
            </a:r>
          </a:p>
          <a:p>
            <a:pPr marL="457200" indent="-342900" algn="just">
              <a:buFont typeface="+mj-lt"/>
              <a:buAutoNum type="arabicPeriod"/>
            </a:pPr>
            <a:r>
              <a:rPr lang="en-US" sz="1500" b="1" i="0" dirty="0">
                <a:solidFill>
                  <a:schemeClr val="tx1"/>
                </a:solidFill>
                <a:effectLst/>
                <a:latin typeface="Cambria" panose="02040503050406030204" pitchFamily="18" charset="0"/>
                <a:ea typeface="Cambria" panose="02040503050406030204" pitchFamily="18" charset="0"/>
              </a:rPr>
              <a:t>Income-Based Ad Offers</a:t>
            </a:r>
            <a:r>
              <a:rPr lang="en-US" sz="1500" b="0" i="0" dirty="0">
                <a:solidFill>
                  <a:schemeClr val="tx1"/>
                </a:solidFill>
                <a:effectLst/>
                <a:latin typeface="Cambria" panose="02040503050406030204" pitchFamily="18" charset="0"/>
                <a:ea typeface="Cambria" panose="02040503050406030204" pitchFamily="18" charset="0"/>
              </a:rPr>
              <a:t>: Focus on optimizing ads for lower-income areas where customers tend to click more. Offer affordable products and services to align with their spending capacity.</a:t>
            </a:r>
          </a:p>
          <a:p>
            <a:pPr marL="457200" indent="-342900" algn="just">
              <a:buFont typeface="+mj-lt"/>
              <a:buAutoNum type="arabicPeriod"/>
            </a:pPr>
            <a:r>
              <a:rPr lang="en-US" sz="1500" b="1" i="0" dirty="0">
                <a:solidFill>
                  <a:schemeClr val="tx1"/>
                </a:solidFill>
                <a:effectLst/>
                <a:latin typeface="Cambria" panose="02040503050406030204" pitchFamily="18" charset="0"/>
                <a:ea typeface="Cambria" panose="02040503050406030204" pitchFamily="18" charset="0"/>
              </a:rPr>
              <a:t>Target More Mature Audience</a:t>
            </a:r>
            <a:r>
              <a:rPr lang="en-US" sz="1500" b="0" i="0" dirty="0">
                <a:solidFill>
                  <a:schemeClr val="tx1"/>
                </a:solidFill>
                <a:effectLst/>
                <a:latin typeface="Cambria" panose="02040503050406030204" pitchFamily="18" charset="0"/>
                <a:ea typeface="Cambria" panose="02040503050406030204" pitchFamily="18" charset="0"/>
              </a:rPr>
              <a:t>: Develop advanced ad strategies for mature customers who spend more time on the site, have lower daily internet usage, and reside in low-income areas. Consider premium or exclusive offers for this segment.</a:t>
            </a:r>
          </a:p>
          <a:p>
            <a:pPr marL="457200" indent="-342900" algn="just">
              <a:buFont typeface="+mj-lt"/>
              <a:buAutoNum type="arabicPeriod"/>
            </a:pPr>
            <a:r>
              <a:rPr lang="en-US" sz="1500" b="1" i="0" dirty="0">
                <a:solidFill>
                  <a:schemeClr val="tx1"/>
                </a:solidFill>
                <a:effectLst/>
                <a:latin typeface="Cambria" panose="02040503050406030204" pitchFamily="18" charset="0"/>
                <a:ea typeface="Cambria" panose="02040503050406030204" pitchFamily="18" charset="0"/>
              </a:rPr>
              <a:t>Adapt Ads to Popular Categories</a:t>
            </a:r>
            <a:r>
              <a:rPr lang="en-US" sz="1500" b="0" i="0" dirty="0">
                <a:solidFill>
                  <a:schemeClr val="tx1"/>
                </a:solidFill>
                <a:effectLst/>
                <a:latin typeface="Cambria" panose="02040503050406030204" pitchFamily="18" charset="0"/>
                <a:ea typeface="Cambria" panose="02040503050406030204" pitchFamily="18" charset="0"/>
              </a:rPr>
              <a:t>: Optimize ads in categories like Finance and Fashion, which receive more clicks. Offer specialized products or promotions that resonate with customer interests in these categories.</a:t>
            </a:r>
          </a:p>
          <a:p>
            <a:pPr marL="457200" indent="-342900" algn="just">
              <a:buFont typeface="+mj-lt"/>
              <a:buAutoNum type="arabicPeriod"/>
            </a:pPr>
            <a:r>
              <a:rPr lang="en-US" sz="1500" b="1" i="0" dirty="0">
                <a:solidFill>
                  <a:schemeClr val="tx1"/>
                </a:solidFill>
                <a:effectLst/>
                <a:latin typeface="Cambria" panose="02040503050406030204" pitchFamily="18" charset="0"/>
                <a:ea typeface="Cambria" panose="02040503050406030204" pitchFamily="18" charset="0"/>
              </a:rPr>
              <a:t>Engage Low Daily Internet Users</a:t>
            </a:r>
            <a:r>
              <a:rPr lang="en-US" sz="1500" b="0" i="0" dirty="0">
                <a:solidFill>
                  <a:schemeClr val="tx1"/>
                </a:solidFill>
                <a:effectLst/>
                <a:latin typeface="Cambria" panose="02040503050406030204" pitchFamily="18" charset="0"/>
                <a:ea typeface="Cambria" panose="02040503050406030204" pitchFamily="18" charset="0"/>
              </a:rPr>
              <a:t>: Create captivating ads for customers with lower daily internet usage. Focus on offline or simpler device-centric offers to cater to their preferences.</a:t>
            </a:r>
          </a:p>
        </p:txBody>
      </p:sp>
      <p:sp>
        <p:nvSpPr>
          <p:cNvPr id="10" name="Google Shape;115;p27">
            <a:extLst>
              <a:ext uri="{FF2B5EF4-FFF2-40B4-BE49-F238E27FC236}">
                <a16:creationId xmlns:a16="http://schemas.microsoft.com/office/drawing/2014/main" id="{7FAAAABB-2B6A-84B6-11EB-E2647E672D63}"/>
              </a:ext>
            </a:extLst>
          </p:cNvPr>
          <p:cNvSpPr txBox="1"/>
          <p:nvPr/>
        </p:nvSpPr>
        <p:spPr>
          <a:xfrm>
            <a:off x="4656000" y="47895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spTree>
    <p:extLst>
      <p:ext uri="{BB962C8B-B14F-4D97-AF65-F5344CB8AC3E}">
        <p14:creationId xmlns:p14="http://schemas.microsoft.com/office/powerpoint/2010/main" val="7155429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latin typeface="Roboto"/>
                <a:ea typeface="Roboto"/>
                <a:cs typeface="Roboto"/>
                <a:sym typeface="Roboto"/>
              </a:rPr>
              <a:t>Business Simulation</a:t>
            </a:r>
            <a:endParaRPr sz="1798" dirty="0">
              <a:solidFill>
                <a:schemeClr val="lt1"/>
              </a:solidFill>
              <a:latin typeface="Roboto"/>
              <a:ea typeface="Roboto"/>
              <a:cs typeface="Roboto"/>
              <a:sym typeface="Roboto"/>
            </a:endParaRPr>
          </a:p>
        </p:txBody>
      </p:sp>
      <p:sp>
        <p:nvSpPr>
          <p:cNvPr id="3" name="Text Placeholder 2">
            <a:extLst>
              <a:ext uri="{FF2B5EF4-FFF2-40B4-BE49-F238E27FC236}">
                <a16:creationId xmlns:a16="http://schemas.microsoft.com/office/drawing/2014/main" id="{A5A9D78B-0ABA-81DE-5C1A-3C7D677313B5}"/>
              </a:ext>
            </a:extLst>
          </p:cNvPr>
          <p:cNvSpPr>
            <a:spLocks noGrp="1"/>
          </p:cNvSpPr>
          <p:nvPr>
            <p:ph type="body" idx="1"/>
          </p:nvPr>
        </p:nvSpPr>
        <p:spPr>
          <a:xfrm>
            <a:off x="14243" y="557561"/>
            <a:ext cx="4425553" cy="1161068"/>
          </a:xfrm>
        </p:spPr>
        <p:txBody>
          <a:bodyPr>
            <a:normAutofit/>
          </a:bodyPr>
          <a:lstStyle/>
          <a:p>
            <a:pPr marL="114300" indent="0">
              <a:buNone/>
            </a:pPr>
            <a:r>
              <a:rPr lang="en-US" sz="1200" dirty="0">
                <a:solidFill>
                  <a:srgbClr val="0070C0"/>
                </a:solidFill>
                <a:latin typeface="Cambria" panose="02040503050406030204" pitchFamily="18" charset="0"/>
                <a:ea typeface="Cambria" panose="02040503050406030204" pitchFamily="18" charset="0"/>
              </a:rPr>
              <a:t>Assumption :</a:t>
            </a:r>
          </a:p>
          <a:p>
            <a:r>
              <a:rPr lang="en-US" sz="1200" dirty="0">
                <a:solidFill>
                  <a:schemeClr val="tx1"/>
                </a:solidFill>
                <a:latin typeface="Cambria" panose="02040503050406030204" pitchFamily="18" charset="0"/>
                <a:ea typeface="Cambria" panose="02040503050406030204" pitchFamily="18" charset="0"/>
              </a:rPr>
              <a:t>Budget to post Ads : 5,000</a:t>
            </a:r>
          </a:p>
          <a:p>
            <a:r>
              <a:rPr lang="en-US" sz="1200" dirty="0">
                <a:solidFill>
                  <a:schemeClr val="tx1"/>
                </a:solidFill>
                <a:latin typeface="Cambria" panose="02040503050406030204" pitchFamily="18" charset="0"/>
                <a:ea typeface="Cambria" panose="02040503050406030204" pitchFamily="18" charset="0"/>
              </a:rPr>
              <a:t>The revenue generated by each user clicking : 10,000</a:t>
            </a:r>
          </a:p>
          <a:p>
            <a:r>
              <a:rPr lang="en-US" sz="1200" dirty="0">
                <a:solidFill>
                  <a:schemeClr val="tx1"/>
                </a:solidFill>
                <a:latin typeface="Cambria" panose="02040503050406030204" pitchFamily="18" charset="0"/>
                <a:ea typeface="Cambria" panose="02040503050406030204" pitchFamily="18" charset="0"/>
              </a:rPr>
              <a:t>there are 1000 people who receive Ads</a:t>
            </a:r>
          </a:p>
        </p:txBody>
      </p:sp>
      <p:sp>
        <p:nvSpPr>
          <p:cNvPr id="5" name="Rectangle 4">
            <a:extLst>
              <a:ext uri="{FF2B5EF4-FFF2-40B4-BE49-F238E27FC236}">
                <a16:creationId xmlns:a16="http://schemas.microsoft.com/office/drawing/2014/main" id="{26523E32-4529-B979-A347-E99DBF671A21}"/>
              </a:ext>
            </a:extLst>
          </p:cNvPr>
          <p:cNvSpPr/>
          <p:nvPr/>
        </p:nvSpPr>
        <p:spPr>
          <a:xfrm>
            <a:off x="774412" y="1972690"/>
            <a:ext cx="2421190" cy="594029"/>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sz="1200" b="1" dirty="0" err="1">
                <a:latin typeface="Cambria" panose="02040503050406030204" pitchFamily="18" charset="0"/>
                <a:ea typeface="Cambria" panose="02040503050406030204" pitchFamily="18" charset="0"/>
              </a:rPr>
              <a:t>Convertion</a:t>
            </a:r>
            <a:r>
              <a:rPr lang="en-US" sz="1200" b="1" dirty="0">
                <a:latin typeface="Cambria" panose="02040503050406030204" pitchFamily="18" charset="0"/>
                <a:ea typeface="Cambria" panose="02040503050406030204" pitchFamily="18" charset="0"/>
              </a:rPr>
              <a:t> Rate</a:t>
            </a:r>
          </a:p>
          <a:p>
            <a:pPr algn="ctr"/>
            <a:r>
              <a:rPr lang="en-US" sz="1200" b="1" dirty="0">
                <a:latin typeface="Cambria" panose="02040503050406030204" pitchFamily="18" charset="0"/>
                <a:ea typeface="Cambria" panose="02040503050406030204" pitchFamily="18" charset="0"/>
              </a:rPr>
              <a:t>50%</a:t>
            </a:r>
          </a:p>
        </p:txBody>
      </p:sp>
      <p:cxnSp>
        <p:nvCxnSpPr>
          <p:cNvPr id="7" name="Straight Arrow Connector 6">
            <a:extLst>
              <a:ext uri="{FF2B5EF4-FFF2-40B4-BE49-F238E27FC236}">
                <a16:creationId xmlns:a16="http://schemas.microsoft.com/office/drawing/2014/main" id="{600CC61E-4A46-E4A3-7127-16BFD2CB5CB3}"/>
              </a:ext>
            </a:extLst>
          </p:cNvPr>
          <p:cNvCxnSpPr>
            <a:cxnSpLocks/>
            <a:stCxn id="5" idx="3"/>
            <a:endCxn id="8" idx="1"/>
          </p:cNvCxnSpPr>
          <p:nvPr/>
        </p:nvCxnSpPr>
        <p:spPr>
          <a:xfrm flipV="1">
            <a:off x="3195602" y="2264302"/>
            <a:ext cx="1015936" cy="540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8" name="Rectangle 7">
            <a:extLst>
              <a:ext uri="{FF2B5EF4-FFF2-40B4-BE49-F238E27FC236}">
                <a16:creationId xmlns:a16="http://schemas.microsoft.com/office/drawing/2014/main" id="{EDCB9B0E-026B-290E-FC99-569C15D0CDA7}"/>
              </a:ext>
            </a:extLst>
          </p:cNvPr>
          <p:cNvSpPr/>
          <p:nvPr/>
        </p:nvSpPr>
        <p:spPr>
          <a:xfrm>
            <a:off x="4211538" y="1903104"/>
            <a:ext cx="3136711" cy="722395"/>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200" dirty="0">
                <a:latin typeface="Cambria" panose="02040503050406030204" pitchFamily="18" charset="0"/>
                <a:ea typeface="Cambria" panose="02040503050406030204" pitchFamily="18" charset="0"/>
              </a:rPr>
              <a:t>Total Budget : 5,000,000</a:t>
            </a:r>
          </a:p>
          <a:p>
            <a:pPr algn="ctr"/>
            <a:r>
              <a:rPr lang="en-US" sz="1200" dirty="0">
                <a:latin typeface="Cambria" panose="02040503050406030204" pitchFamily="18" charset="0"/>
                <a:ea typeface="Cambria" panose="02040503050406030204" pitchFamily="18" charset="0"/>
              </a:rPr>
              <a:t>Total Revenue : 5,000,000</a:t>
            </a:r>
          </a:p>
          <a:p>
            <a:pPr algn="ctr"/>
            <a:r>
              <a:rPr lang="en-US" sz="1200" dirty="0">
                <a:latin typeface="Cambria" panose="02040503050406030204" pitchFamily="18" charset="0"/>
                <a:ea typeface="Cambria" panose="02040503050406030204" pitchFamily="18" charset="0"/>
              </a:rPr>
              <a:t>Total Profit : 0</a:t>
            </a:r>
          </a:p>
        </p:txBody>
      </p:sp>
      <p:sp>
        <p:nvSpPr>
          <p:cNvPr id="21" name="Rectangle 20">
            <a:extLst>
              <a:ext uri="{FF2B5EF4-FFF2-40B4-BE49-F238E27FC236}">
                <a16:creationId xmlns:a16="http://schemas.microsoft.com/office/drawing/2014/main" id="{5BA066B8-2A9A-A89A-8554-486B44BAA440}"/>
              </a:ext>
            </a:extLst>
          </p:cNvPr>
          <p:cNvSpPr/>
          <p:nvPr/>
        </p:nvSpPr>
        <p:spPr>
          <a:xfrm>
            <a:off x="761558" y="3425080"/>
            <a:ext cx="2421190" cy="594029"/>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sz="1200" b="1" dirty="0" err="1">
                <a:latin typeface="Cambria" panose="02040503050406030204" pitchFamily="18" charset="0"/>
                <a:ea typeface="Cambria" panose="02040503050406030204" pitchFamily="18" charset="0"/>
              </a:rPr>
              <a:t>Convertion</a:t>
            </a:r>
            <a:r>
              <a:rPr lang="en-US" sz="1200" b="1" dirty="0">
                <a:latin typeface="Cambria" panose="02040503050406030204" pitchFamily="18" charset="0"/>
                <a:ea typeface="Cambria" panose="02040503050406030204" pitchFamily="18" charset="0"/>
              </a:rPr>
              <a:t> Rate</a:t>
            </a:r>
          </a:p>
          <a:p>
            <a:pPr algn="ctr"/>
            <a:r>
              <a:rPr lang="en-US" sz="1200" b="1" dirty="0">
                <a:latin typeface="Cambria" panose="02040503050406030204" pitchFamily="18" charset="0"/>
                <a:ea typeface="Cambria" panose="02040503050406030204" pitchFamily="18" charset="0"/>
              </a:rPr>
              <a:t>96%</a:t>
            </a:r>
          </a:p>
        </p:txBody>
      </p:sp>
      <p:cxnSp>
        <p:nvCxnSpPr>
          <p:cNvPr id="22" name="Straight Arrow Connector 21">
            <a:extLst>
              <a:ext uri="{FF2B5EF4-FFF2-40B4-BE49-F238E27FC236}">
                <a16:creationId xmlns:a16="http://schemas.microsoft.com/office/drawing/2014/main" id="{DDD2A505-52F6-BC0D-A925-EE80F8288541}"/>
              </a:ext>
            </a:extLst>
          </p:cNvPr>
          <p:cNvCxnSpPr>
            <a:cxnSpLocks/>
            <a:stCxn id="21" idx="3"/>
            <a:endCxn id="23" idx="1"/>
          </p:cNvCxnSpPr>
          <p:nvPr/>
        </p:nvCxnSpPr>
        <p:spPr>
          <a:xfrm>
            <a:off x="3182748" y="3722095"/>
            <a:ext cx="1028790" cy="1036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3" name="Rectangle 22">
            <a:extLst>
              <a:ext uri="{FF2B5EF4-FFF2-40B4-BE49-F238E27FC236}">
                <a16:creationId xmlns:a16="http://schemas.microsoft.com/office/drawing/2014/main" id="{4E8C542E-8C25-65B9-650D-3A54B7F3E6B2}"/>
              </a:ext>
            </a:extLst>
          </p:cNvPr>
          <p:cNvSpPr/>
          <p:nvPr/>
        </p:nvSpPr>
        <p:spPr>
          <a:xfrm>
            <a:off x="4211538" y="3371264"/>
            <a:ext cx="3136711" cy="722395"/>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200" dirty="0">
                <a:latin typeface="Cambria" panose="02040503050406030204" pitchFamily="18" charset="0"/>
                <a:ea typeface="Cambria" panose="02040503050406030204" pitchFamily="18" charset="0"/>
              </a:rPr>
              <a:t>Total Budget : 5,000,000</a:t>
            </a:r>
          </a:p>
          <a:p>
            <a:pPr algn="ctr"/>
            <a:r>
              <a:rPr lang="en-US" sz="1200" dirty="0">
                <a:latin typeface="Cambria" panose="02040503050406030204" pitchFamily="18" charset="0"/>
                <a:ea typeface="Cambria" panose="02040503050406030204" pitchFamily="18" charset="0"/>
              </a:rPr>
              <a:t>Total Revenue : 9,600,000</a:t>
            </a:r>
          </a:p>
          <a:p>
            <a:pPr algn="ctr"/>
            <a:r>
              <a:rPr lang="en-US" sz="1200" b="1" dirty="0">
                <a:highlight>
                  <a:srgbClr val="008000"/>
                </a:highlight>
                <a:latin typeface="Cambria" panose="02040503050406030204" pitchFamily="18" charset="0"/>
                <a:ea typeface="Cambria" panose="02040503050406030204" pitchFamily="18" charset="0"/>
              </a:rPr>
              <a:t>Total Profit : 4,600,000</a:t>
            </a:r>
          </a:p>
        </p:txBody>
      </p:sp>
      <p:cxnSp>
        <p:nvCxnSpPr>
          <p:cNvPr id="25" name="Straight Arrow Connector 24">
            <a:extLst>
              <a:ext uri="{FF2B5EF4-FFF2-40B4-BE49-F238E27FC236}">
                <a16:creationId xmlns:a16="http://schemas.microsoft.com/office/drawing/2014/main" id="{4008603B-553C-B837-2406-41DA81682E04}"/>
              </a:ext>
            </a:extLst>
          </p:cNvPr>
          <p:cNvCxnSpPr>
            <a:stCxn id="8" idx="2"/>
            <a:endCxn id="23" idx="0"/>
          </p:cNvCxnSpPr>
          <p:nvPr/>
        </p:nvCxnSpPr>
        <p:spPr>
          <a:xfrm>
            <a:off x="5779894" y="2625499"/>
            <a:ext cx="0" cy="745765"/>
          </a:xfrm>
          <a:prstGeom prst="straightConnector1">
            <a:avLst/>
          </a:prstGeom>
          <a:ln>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30" name="Text Placeholder 2">
            <a:extLst>
              <a:ext uri="{FF2B5EF4-FFF2-40B4-BE49-F238E27FC236}">
                <a16:creationId xmlns:a16="http://schemas.microsoft.com/office/drawing/2014/main" id="{D0C0A5D4-D258-B80E-97E0-2664FE8953D9}"/>
              </a:ext>
            </a:extLst>
          </p:cNvPr>
          <p:cNvSpPr txBox="1">
            <a:spLocks/>
          </p:cNvSpPr>
          <p:nvPr/>
        </p:nvSpPr>
        <p:spPr>
          <a:xfrm>
            <a:off x="5691768" y="2879512"/>
            <a:ext cx="2608209" cy="354000"/>
          </a:xfrm>
          <a:prstGeom prst="rect">
            <a:avLst/>
          </a:prstGeom>
          <a:noFill/>
          <a:ln>
            <a:noFill/>
          </a:ln>
        </p:spPr>
        <p:txBody>
          <a:bodyPr spcFirstLastPara="1" wrap="square" lIns="91425" tIns="91425" rIns="91425" bIns="91425" anchor="t" anchorCtr="0">
            <a:normAutofit fontScale="85000"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1050" b="1" dirty="0">
                <a:solidFill>
                  <a:srgbClr val="00B050"/>
                </a:solidFill>
                <a:latin typeface="Cambria" panose="02040503050406030204" pitchFamily="18" charset="0"/>
                <a:ea typeface="Cambria" panose="02040503050406030204" pitchFamily="18" charset="0"/>
              </a:rPr>
              <a:t>INCREASE TOTAL PROFIT SIGNIFICANTLY</a:t>
            </a:r>
          </a:p>
        </p:txBody>
      </p:sp>
      <p:sp>
        <p:nvSpPr>
          <p:cNvPr id="31" name="Text Placeholder 2">
            <a:extLst>
              <a:ext uri="{FF2B5EF4-FFF2-40B4-BE49-F238E27FC236}">
                <a16:creationId xmlns:a16="http://schemas.microsoft.com/office/drawing/2014/main" id="{CD0ABB73-B845-01FF-4083-EFAE8C404FE3}"/>
              </a:ext>
            </a:extLst>
          </p:cNvPr>
          <p:cNvSpPr txBox="1">
            <a:spLocks/>
          </p:cNvSpPr>
          <p:nvPr/>
        </p:nvSpPr>
        <p:spPr>
          <a:xfrm>
            <a:off x="581452" y="1638986"/>
            <a:ext cx="1170228" cy="413347"/>
          </a:xfrm>
          <a:prstGeom prst="rect">
            <a:avLst/>
          </a:prstGeom>
          <a:noFill/>
          <a:ln>
            <a:noFill/>
          </a:ln>
        </p:spPr>
        <p:txBody>
          <a:bodyPr spcFirstLastPara="1" wrap="square" lIns="91425" tIns="91425" rIns="91425" bIns="91425" anchor="t" anchorCtr="0">
            <a:normAutofit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1400" b="1" dirty="0">
                <a:solidFill>
                  <a:schemeClr val="tx1"/>
                </a:solidFill>
                <a:latin typeface="Cambria" panose="02040503050406030204" pitchFamily="18" charset="0"/>
                <a:ea typeface="Cambria" panose="02040503050406030204" pitchFamily="18" charset="0"/>
              </a:rPr>
              <a:t>Before :</a:t>
            </a:r>
          </a:p>
        </p:txBody>
      </p:sp>
      <p:sp>
        <p:nvSpPr>
          <p:cNvPr id="32" name="Text Placeholder 2">
            <a:extLst>
              <a:ext uri="{FF2B5EF4-FFF2-40B4-BE49-F238E27FC236}">
                <a16:creationId xmlns:a16="http://schemas.microsoft.com/office/drawing/2014/main" id="{E6C27F69-D6B5-3C37-1EA9-8C5A93930FE1}"/>
              </a:ext>
            </a:extLst>
          </p:cNvPr>
          <p:cNvSpPr txBox="1">
            <a:spLocks/>
          </p:cNvSpPr>
          <p:nvPr/>
        </p:nvSpPr>
        <p:spPr>
          <a:xfrm>
            <a:off x="579615" y="3102393"/>
            <a:ext cx="1170228" cy="413347"/>
          </a:xfrm>
          <a:prstGeom prst="rect">
            <a:avLst/>
          </a:prstGeom>
          <a:noFill/>
          <a:ln>
            <a:noFill/>
          </a:ln>
        </p:spPr>
        <p:txBody>
          <a:bodyPr spcFirstLastPara="1" wrap="square" lIns="91425" tIns="91425" rIns="91425" bIns="91425" anchor="t" anchorCtr="0">
            <a:normAutofit lnSpcReduction="10000"/>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1400" b="1" dirty="0">
                <a:solidFill>
                  <a:schemeClr val="tx1"/>
                </a:solidFill>
                <a:latin typeface="Cambria" panose="02040503050406030204" pitchFamily="18" charset="0"/>
                <a:ea typeface="Cambria" panose="02040503050406030204" pitchFamily="18" charset="0"/>
              </a:rPr>
              <a:t>After :</a:t>
            </a:r>
          </a:p>
        </p:txBody>
      </p:sp>
      <p:sp>
        <p:nvSpPr>
          <p:cNvPr id="33" name="Rectangle 1">
            <a:extLst>
              <a:ext uri="{FF2B5EF4-FFF2-40B4-BE49-F238E27FC236}">
                <a16:creationId xmlns:a16="http://schemas.microsoft.com/office/drawing/2014/main" id="{B95C5200-56F2-5747-ECE1-96FDD7BA0BE5}"/>
              </a:ext>
            </a:extLst>
          </p:cNvPr>
          <p:cNvSpPr>
            <a:spLocks noChangeArrowheads="1"/>
          </p:cNvSpPr>
          <p:nvPr/>
        </p:nvSpPr>
        <p:spPr bwMode="auto">
          <a:xfrm>
            <a:off x="268767" y="4411503"/>
            <a:ext cx="5074413" cy="405247"/>
          </a:xfrm>
          <a:prstGeom prst="rect">
            <a:avLst/>
          </a:prstGeom>
          <a:noFill/>
          <a:ln>
            <a:noFill/>
          </a:ln>
        </p:spPr>
        <p:style>
          <a:lnRef idx="0">
            <a:scrgbClr r="0" g="0" b="0"/>
          </a:lnRef>
          <a:fillRef idx="0">
            <a:scrgbClr r="0" g="0" b="0"/>
          </a:fillRef>
          <a:effectRef idx="0">
            <a:scrgbClr r="0" g="0" b="0"/>
          </a:effectRef>
          <a:fontRef idx="minor">
            <a:schemeClr val="dk1"/>
          </a:fontRef>
        </p:style>
        <p:txBody>
          <a:bodyPr vert="horz" wrap="squar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202124"/>
                </a:solidFill>
                <a:effectLst/>
                <a:highlight>
                  <a:srgbClr val="FFFF00"/>
                </a:highlight>
                <a:latin typeface="Cambria" panose="02040503050406030204" pitchFamily="18" charset="0"/>
                <a:ea typeface="Cambria" panose="02040503050406030204" pitchFamily="18" charset="0"/>
              </a:rPr>
              <a:t>Machine Learning can work well to increase revenue which in turn increases Ads Marketing efficiency</a:t>
            </a:r>
            <a:r>
              <a:rPr kumimoji="0" lang="en-US" altLang="en-US" b="1" i="0" u="none" strike="noStrike" cap="none" normalizeH="0" baseline="0" dirty="0">
                <a:ln>
                  <a:noFill/>
                </a:ln>
                <a:solidFill>
                  <a:schemeClr val="tx1"/>
                </a:solidFill>
                <a:effectLst/>
                <a:highlight>
                  <a:srgbClr val="FFFF00"/>
                </a:highlight>
                <a:latin typeface="Cambria" panose="02040503050406030204" pitchFamily="18" charset="0"/>
                <a:ea typeface="Cambria" panose="02040503050406030204" pitchFamily="18" charset="0"/>
              </a:rPr>
              <a:t> </a:t>
            </a:r>
          </a:p>
        </p:txBody>
      </p:sp>
      <p:sp>
        <p:nvSpPr>
          <p:cNvPr id="34" name="Google Shape;115;p27">
            <a:extLst>
              <a:ext uri="{FF2B5EF4-FFF2-40B4-BE49-F238E27FC236}">
                <a16:creationId xmlns:a16="http://schemas.microsoft.com/office/drawing/2014/main" id="{8C565458-418E-9A94-B386-03E6330C5ED7}"/>
              </a:ext>
            </a:extLst>
          </p:cNvPr>
          <p:cNvSpPr txBox="1"/>
          <p:nvPr/>
        </p:nvSpPr>
        <p:spPr>
          <a:xfrm>
            <a:off x="4656000" y="47895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spTree>
    <p:extLst>
      <p:ext uri="{BB962C8B-B14F-4D97-AF65-F5344CB8AC3E}">
        <p14:creationId xmlns:p14="http://schemas.microsoft.com/office/powerpoint/2010/main" val="3577103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 sz="2000" b="1" dirty="0">
                <a:latin typeface="Roboto"/>
                <a:ea typeface="Roboto"/>
                <a:cs typeface="Roboto"/>
                <a:sym typeface="Roboto"/>
              </a:rPr>
              <a:t>Statistical Analysis</a:t>
            </a:r>
            <a:endParaRPr sz="2000" b="1" i="1" dirty="0"/>
          </a:p>
        </p:txBody>
      </p:sp>
      <p:sp>
        <p:nvSpPr>
          <p:cNvPr id="2" name="Google Shape;115;p27">
            <a:extLst>
              <a:ext uri="{FF2B5EF4-FFF2-40B4-BE49-F238E27FC236}">
                <a16:creationId xmlns:a16="http://schemas.microsoft.com/office/drawing/2014/main" id="{831FD951-75EA-47F1-DBDD-4F261407AE83}"/>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endParaRPr sz="1100" dirty="0">
              <a:solidFill>
                <a:srgbClr val="000000"/>
              </a:solidFill>
            </a:endParaRPr>
          </a:p>
        </p:txBody>
      </p:sp>
      <p:pic>
        <p:nvPicPr>
          <p:cNvPr id="5" name="Picture 4">
            <a:extLst>
              <a:ext uri="{FF2B5EF4-FFF2-40B4-BE49-F238E27FC236}">
                <a16:creationId xmlns:a16="http://schemas.microsoft.com/office/drawing/2014/main" id="{66B750B6-03CD-F4E7-0E9D-45242E4EB240}"/>
              </a:ext>
            </a:extLst>
          </p:cNvPr>
          <p:cNvPicPr>
            <a:picLocks noChangeAspect="1"/>
          </p:cNvPicPr>
          <p:nvPr/>
        </p:nvPicPr>
        <p:blipFill>
          <a:blip r:embed="rId4"/>
          <a:stretch>
            <a:fillRect/>
          </a:stretch>
        </p:blipFill>
        <p:spPr>
          <a:xfrm>
            <a:off x="230667" y="785563"/>
            <a:ext cx="4448796" cy="1190791"/>
          </a:xfrm>
          <a:prstGeom prst="rect">
            <a:avLst/>
          </a:prstGeom>
          <a:ln w="3175">
            <a:solidFill>
              <a:schemeClr val="tx1"/>
            </a:solidFill>
          </a:ln>
        </p:spPr>
      </p:pic>
      <p:pic>
        <p:nvPicPr>
          <p:cNvPr id="7" name="Picture 6">
            <a:extLst>
              <a:ext uri="{FF2B5EF4-FFF2-40B4-BE49-F238E27FC236}">
                <a16:creationId xmlns:a16="http://schemas.microsoft.com/office/drawing/2014/main" id="{17A05616-C30E-9736-590C-A6D4F1877010}"/>
              </a:ext>
            </a:extLst>
          </p:cNvPr>
          <p:cNvPicPr>
            <a:picLocks noChangeAspect="1"/>
          </p:cNvPicPr>
          <p:nvPr/>
        </p:nvPicPr>
        <p:blipFill>
          <a:blip r:embed="rId5"/>
          <a:stretch>
            <a:fillRect/>
          </a:stretch>
        </p:blipFill>
        <p:spPr>
          <a:xfrm>
            <a:off x="230667" y="2095373"/>
            <a:ext cx="6782747" cy="1343212"/>
          </a:xfrm>
          <a:prstGeom prst="rect">
            <a:avLst/>
          </a:prstGeom>
          <a:ln w="3175">
            <a:solidFill>
              <a:schemeClr val="tx1"/>
            </a:solidFill>
          </a:ln>
        </p:spPr>
      </p:pic>
      <p:sp>
        <p:nvSpPr>
          <p:cNvPr id="9" name="TextBox 8">
            <a:extLst>
              <a:ext uri="{FF2B5EF4-FFF2-40B4-BE49-F238E27FC236}">
                <a16:creationId xmlns:a16="http://schemas.microsoft.com/office/drawing/2014/main" id="{AE68859F-BF40-FF40-821D-A74B6BF4AA10}"/>
              </a:ext>
            </a:extLst>
          </p:cNvPr>
          <p:cNvSpPr txBox="1"/>
          <p:nvPr/>
        </p:nvSpPr>
        <p:spPr>
          <a:xfrm>
            <a:off x="230667" y="3603149"/>
            <a:ext cx="5653027" cy="1169551"/>
          </a:xfrm>
          <a:prstGeom prst="rect">
            <a:avLst/>
          </a:prstGeom>
          <a:noFill/>
        </p:spPr>
        <p:txBody>
          <a:bodyPr wrap="square">
            <a:spAutoFit/>
          </a:bodyPr>
          <a:lstStyle/>
          <a:p>
            <a:pPr algn="just"/>
            <a:r>
              <a:rPr lang="en-US" b="0" dirty="0">
                <a:solidFill>
                  <a:srgbClr val="0000FF"/>
                </a:solidFill>
                <a:effectLst/>
                <a:latin typeface="Cambria" panose="02040503050406030204" pitchFamily="18" charset="0"/>
                <a:ea typeface="Cambria" panose="02040503050406030204" pitchFamily="18" charset="0"/>
              </a:rPr>
              <a:t>Insight </a:t>
            </a:r>
          </a:p>
          <a:p>
            <a:pPr marL="228600" indent="-228600" algn="just">
              <a:buFont typeface="+mj-lt"/>
              <a:buAutoNum type="arabicPeriod"/>
            </a:pPr>
            <a:r>
              <a:rPr lang="en-US" b="0" dirty="0">
                <a:solidFill>
                  <a:srgbClr val="000000"/>
                </a:solidFill>
                <a:effectLst/>
                <a:latin typeface="Cambria" panose="02040503050406030204" pitchFamily="18" charset="0"/>
                <a:ea typeface="Cambria" panose="02040503050406030204" pitchFamily="18" charset="0"/>
              </a:rPr>
              <a:t>The contents of all columns are reasonable</a:t>
            </a:r>
          </a:p>
          <a:p>
            <a:pPr marL="228600" indent="-228600" algn="just">
              <a:buFont typeface="+mj-lt"/>
              <a:buAutoNum type="arabicPeriod"/>
            </a:pPr>
            <a:r>
              <a:rPr lang="en-US" b="0" dirty="0">
                <a:solidFill>
                  <a:srgbClr val="000000"/>
                </a:solidFill>
                <a:effectLst/>
                <a:latin typeface="Cambria" panose="02040503050406030204" pitchFamily="18" charset="0"/>
                <a:ea typeface="Cambria" panose="02040503050406030204" pitchFamily="18" charset="0"/>
              </a:rPr>
              <a:t>The maximum/minimum value is not too far from the mean/median</a:t>
            </a:r>
          </a:p>
          <a:p>
            <a:pPr marL="228600" indent="-228600" algn="just">
              <a:buFont typeface="+mj-lt"/>
              <a:buAutoNum type="arabicPeriod"/>
            </a:pPr>
            <a:r>
              <a:rPr lang="en-US" b="0" dirty="0">
                <a:solidFill>
                  <a:srgbClr val="000000"/>
                </a:solidFill>
                <a:effectLst/>
                <a:latin typeface="Cambria" panose="02040503050406030204" pitchFamily="18" charset="0"/>
                <a:ea typeface="Cambria" panose="02040503050406030204" pitchFamily="18" charset="0"/>
              </a:rPr>
              <a:t>The mean and median are not too far apart</a:t>
            </a:r>
          </a:p>
          <a:p>
            <a:pPr marL="228600" indent="-228600" algn="just">
              <a:buFont typeface="+mj-lt"/>
              <a:buAutoNum type="arabicPeriod"/>
            </a:pPr>
            <a:r>
              <a:rPr lang="en-US" b="0" dirty="0">
                <a:solidFill>
                  <a:srgbClr val="000000"/>
                </a:solidFill>
                <a:effectLst/>
                <a:latin typeface="Cambria" panose="02040503050406030204" pitchFamily="18" charset="0"/>
                <a:ea typeface="Cambria" panose="02040503050406030204" pitchFamily="18" charset="0"/>
              </a:rPr>
              <a:t>The contents of each unique value are reasonable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US" sz="2000" b="1" dirty="0">
                <a:latin typeface="Roboto"/>
                <a:ea typeface="Roboto"/>
                <a:cs typeface="Roboto"/>
                <a:sym typeface="Roboto"/>
              </a:rPr>
              <a:t>Univariate Analysis - Numerical</a:t>
            </a:r>
            <a:endParaRPr sz="2000" b="1" i="1" dirty="0"/>
          </a:p>
        </p:txBody>
      </p:sp>
      <p:sp>
        <p:nvSpPr>
          <p:cNvPr id="9" name="TextBox 8">
            <a:extLst>
              <a:ext uri="{FF2B5EF4-FFF2-40B4-BE49-F238E27FC236}">
                <a16:creationId xmlns:a16="http://schemas.microsoft.com/office/drawing/2014/main" id="{AE68859F-BF40-FF40-821D-A74B6BF4AA10}"/>
              </a:ext>
            </a:extLst>
          </p:cNvPr>
          <p:cNvSpPr txBox="1"/>
          <p:nvPr/>
        </p:nvSpPr>
        <p:spPr>
          <a:xfrm>
            <a:off x="44065" y="3704570"/>
            <a:ext cx="7998246" cy="1415772"/>
          </a:xfrm>
          <a:prstGeom prst="rect">
            <a:avLst/>
          </a:prstGeom>
          <a:noFill/>
        </p:spPr>
        <p:txBody>
          <a:bodyPr wrap="square">
            <a:spAutoFit/>
          </a:bodyPr>
          <a:lstStyle/>
          <a:p>
            <a:pPr algn="just"/>
            <a:r>
              <a:rPr lang="en-US" sz="1200" b="0" dirty="0">
                <a:solidFill>
                  <a:srgbClr val="0000FF"/>
                </a:solidFill>
                <a:effectLst/>
                <a:latin typeface="Cambria" panose="02040503050406030204" pitchFamily="18" charset="0"/>
                <a:ea typeface="Cambria" panose="02040503050406030204" pitchFamily="18" charset="0"/>
              </a:rPr>
              <a:t>Insight </a:t>
            </a:r>
          </a:p>
          <a:p>
            <a:pPr marL="342900" indent="-3429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There are outliers in the income feature area</a:t>
            </a:r>
          </a:p>
          <a:p>
            <a:pPr marL="342900" indent="-3429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Feature Area Income distribution is slightly Negative Skew</a:t>
            </a:r>
          </a:p>
          <a:p>
            <a:pPr marL="342900" indent="-3429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The Daily Time Spent distribution feature includes bimodal distribution</a:t>
            </a:r>
          </a:p>
          <a:p>
            <a:pPr marL="342900" indent="-3429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Feature Age distribution is slightly positive Skew</a:t>
            </a:r>
          </a:p>
          <a:p>
            <a:pPr marL="342900" indent="-3429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The daily internet usage feature has a normal distribution</a:t>
            </a:r>
          </a:p>
          <a:p>
            <a:pPr marL="342900" indent="-3429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Characteristics of customers who click on ads</a:t>
            </a:r>
          </a:p>
        </p:txBody>
      </p:sp>
      <p:pic>
        <p:nvPicPr>
          <p:cNvPr id="4" name="Picture 3">
            <a:extLst>
              <a:ext uri="{FF2B5EF4-FFF2-40B4-BE49-F238E27FC236}">
                <a16:creationId xmlns:a16="http://schemas.microsoft.com/office/drawing/2014/main" id="{70BA9193-8786-C283-807B-7EFE34EF3CB8}"/>
              </a:ext>
            </a:extLst>
          </p:cNvPr>
          <p:cNvPicPr>
            <a:picLocks noChangeAspect="1"/>
          </p:cNvPicPr>
          <p:nvPr/>
        </p:nvPicPr>
        <p:blipFill>
          <a:blip r:embed="rId3"/>
          <a:stretch>
            <a:fillRect/>
          </a:stretch>
        </p:blipFill>
        <p:spPr>
          <a:xfrm>
            <a:off x="1353934" y="604875"/>
            <a:ext cx="6436131" cy="1582305"/>
          </a:xfrm>
          <a:prstGeom prst="rect">
            <a:avLst/>
          </a:prstGeom>
          <a:ln w="3175">
            <a:solidFill>
              <a:schemeClr val="tx1"/>
            </a:solidFill>
          </a:ln>
        </p:spPr>
      </p:pic>
      <p:pic>
        <p:nvPicPr>
          <p:cNvPr id="8" name="Picture 7">
            <a:extLst>
              <a:ext uri="{FF2B5EF4-FFF2-40B4-BE49-F238E27FC236}">
                <a16:creationId xmlns:a16="http://schemas.microsoft.com/office/drawing/2014/main" id="{FDFDFBA7-A639-9AC5-EC51-DD0A955B37FD}"/>
              </a:ext>
            </a:extLst>
          </p:cNvPr>
          <p:cNvPicPr>
            <a:picLocks noChangeAspect="1"/>
          </p:cNvPicPr>
          <p:nvPr/>
        </p:nvPicPr>
        <p:blipFill>
          <a:blip r:embed="rId4"/>
          <a:stretch>
            <a:fillRect/>
          </a:stretch>
        </p:blipFill>
        <p:spPr>
          <a:xfrm>
            <a:off x="813180" y="2253564"/>
            <a:ext cx="7517638" cy="1394703"/>
          </a:xfrm>
          <a:prstGeom prst="rect">
            <a:avLst/>
          </a:prstGeom>
          <a:ln w="3175" cap="sq">
            <a:solidFill>
              <a:srgbClr val="000000"/>
            </a:solidFill>
            <a:miter lim="800000"/>
          </a:ln>
          <a:effectLst>
            <a:outerShdw blurRad="57150" dist="50800" dir="2700000" algn="tl" rotWithShape="0">
              <a:srgbClr val="000000">
                <a:alpha val="40000"/>
              </a:srgbClr>
            </a:outerShdw>
          </a:effectLst>
        </p:spPr>
      </p:pic>
      <p:sp>
        <p:nvSpPr>
          <p:cNvPr id="3" name="Google Shape;115;p27">
            <a:extLst>
              <a:ext uri="{FF2B5EF4-FFF2-40B4-BE49-F238E27FC236}">
                <a16:creationId xmlns:a16="http://schemas.microsoft.com/office/drawing/2014/main" id="{E3C5F1C8-A52D-F3E6-69C2-2AB4F072E851}"/>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5"/>
              </a:rPr>
              <a:t>here</a:t>
            </a:r>
            <a:endParaRPr sz="1100" dirty="0">
              <a:solidFill>
                <a:srgbClr val="000000"/>
              </a:solidFill>
            </a:endParaRPr>
          </a:p>
        </p:txBody>
      </p:sp>
    </p:spTree>
    <p:extLst>
      <p:ext uri="{BB962C8B-B14F-4D97-AF65-F5344CB8AC3E}">
        <p14:creationId xmlns:p14="http://schemas.microsoft.com/office/powerpoint/2010/main" val="306007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US" sz="2000" b="1" dirty="0">
                <a:latin typeface="Roboto"/>
                <a:ea typeface="Roboto"/>
                <a:cs typeface="Roboto"/>
                <a:sym typeface="Roboto"/>
              </a:rPr>
              <a:t>Univariate Analysis - Numerical</a:t>
            </a:r>
            <a:endParaRPr sz="2000" b="1" i="1" dirty="0"/>
          </a:p>
        </p:txBody>
      </p:sp>
      <p:sp>
        <p:nvSpPr>
          <p:cNvPr id="9" name="TextBox 8">
            <a:extLst>
              <a:ext uri="{FF2B5EF4-FFF2-40B4-BE49-F238E27FC236}">
                <a16:creationId xmlns:a16="http://schemas.microsoft.com/office/drawing/2014/main" id="{AE68859F-BF40-FF40-821D-A74B6BF4AA10}"/>
              </a:ext>
            </a:extLst>
          </p:cNvPr>
          <p:cNvSpPr txBox="1"/>
          <p:nvPr/>
        </p:nvSpPr>
        <p:spPr>
          <a:xfrm>
            <a:off x="209320" y="2317334"/>
            <a:ext cx="7998246" cy="2631490"/>
          </a:xfrm>
          <a:prstGeom prst="rect">
            <a:avLst/>
          </a:prstGeom>
          <a:noFill/>
        </p:spPr>
        <p:txBody>
          <a:bodyPr wrap="square">
            <a:spAutoFit/>
          </a:bodyPr>
          <a:lstStyle/>
          <a:p>
            <a:pPr algn="just"/>
            <a:r>
              <a:rPr lang="en-US" sz="1100" dirty="0">
                <a:solidFill>
                  <a:srgbClr val="0000FF"/>
                </a:solidFill>
                <a:latin typeface="Cambria" panose="02040503050406030204" pitchFamily="18" charset="0"/>
                <a:ea typeface="Cambria" panose="02040503050406030204" pitchFamily="18" charset="0"/>
              </a:rPr>
              <a:t>Insight</a:t>
            </a:r>
            <a:r>
              <a:rPr lang="en-US" sz="1100" b="0" dirty="0">
                <a:solidFill>
                  <a:srgbClr val="0000FF"/>
                </a:solidFill>
                <a:effectLst/>
                <a:latin typeface="Cambria" panose="02040503050406030204" pitchFamily="18" charset="0"/>
                <a:ea typeface="Cambria" panose="02040503050406030204" pitchFamily="18" charset="0"/>
              </a:rPr>
              <a:t> </a:t>
            </a:r>
          </a:p>
          <a:p>
            <a:pPr marL="228600" indent="-228600" algn="just">
              <a:buFont typeface="+mj-lt"/>
              <a:buAutoNum type="arabicPeriod"/>
            </a:pPr>
            <a:r>
              <a:rPr lang="en-US" sz="1100" b="0" dirty="0">
                <a:solidFill>
                  <a:srgbClr val="000000"/>
                </a:solidFill>
                <a:effectLst/>
                <a:latin typeface="Cambria" panose="02040503050406030204" pitchFamily="18" charset="0"/>
                <a:ea typeface="Cambria" panose="02040503050406030204" pitchFamily="18" charset="0"/>
              </a:rPr>
              <a:t>Characteristics of customers who click on ads</a:t>
            </a:r>
          </a:p>
          <a:p>
            <a:pPr marL="171450" lvl="5" indent="-171450" algn="just">
              <a:buFont typeface="Arial" panose="020B0604020202020204" pitchFamily="34" charset="0"/>
              <a:buChar char="•"/>
            </a:pPr>
            <a:r>
              <a:rPr lang="en-US" sz="1100" b="0" dirty="0">
                <a:solidFill>
                  <a:srgbClr val="000000"/>
                </a:solidFill>
                <a:effectLst/>
                <a:latin typeface="Cambria" panose="02040503050406030204" pitchFamily="18" charset="0"/>
                <a:ea typeface="Cambria" panose="02040503050406030204" pitchFamily="18" charset="0"/>
              </a:rPr>
              <a:t>Daily Time Spent on site = 40 – 60</a:t>
            </a:r>
          </a:p>
          <a:p>
            <a:pPr marL="171450" lvl="5" indent="-171450" algn="just">
              <a:buFont typeface="Arial" panose="020B0604020202020204" pitchFamily="34" charset="0"/>
              <a:buChar char="•"/>
            </a:pPr>
            <a:r>
              <a:rPr lang="en-US" sz="1100" b="0" dirty="0">
                <a:solidFill>
                  <a:srgbClr val="000000"/>
                </a:solidFill>
                <a:effectLst/>
                <a:latin typeface="Cambria" panose="02040503050406030204" pitchFamily="18" charset="0"/>
                <a:ea typeface="Cambria" panose="02040503050406030204" pitchFamily="18" charset="0"/>
              </a:rPr>
              <a:t>Age = 35 – 50</a:t>
            </a:r>
          </a:p>
          <a:p>
            <a:pPr marL="171450" lvl="5" indent="-171450" algn="just">
              <a:buFont typeface="Arial" panose="020B0604020202020204" pitchFamily="34" charset="0"/>
              <a:buChar char="•"/>
            </a:pPr>
            <a:r>
              <a:rPr lang="en-US" sz="1100" b="0" dirty="0">
                <a:solidFill>
                  <a:srgbClr val="000000"/>
                </a:solidFill>
                <a:effectLst/>
                <a:latin typeface="Cambria" panose="02040503050406030204" pitchFamily="18" charset="0"/>
                <a:ea typeface="Cambria" panose="02040503050406030204" pitchFamily="18" charset="0"/>
              </a:rPr>
              <a:t>Area Income = 3 – 4</a:t>
            </a:r>
          </a:p>
          <a:p>
            <a:pPr marL="171450" lvl="5" indent="-171450" algn="just">
              <a:buFont typeface="Arial" panose="020B0604020202020204" pitchFamily="34" charset="0"/>
              <a:buChar char="•"/>
            </a:pPr>
            <a:r>
              <a:rPr lang="en-US" sz="1100" b="0" dirty="0">
                <a:solidFill>
                  <a:srgbClr val="000000"/>
                </a:solidFill>
                <a:effectLst/>
                <a:latin typeface="Cambria" panose="02040503050406030204" pitchFamily="18" charset="0"/>
                <a:ea typeface="Cambria" panose="02040503050406030204" pitchFamily="18" charset="0"/>
              </a:rPr>
              <a:t>Daily Internet Usage = 120 - 150</a:t>
            </a:r>
          </a:p>
          <a:p>
            <a:pPr marL="228600" indent="-228600" algn="just">
              <a:buFont typeface="+mj-lt"/>
              <a:buAutoNum type="arabicPeriod"/>
            </a:pPr>
            <a:r>
              <a:rPr lang="en-US" sz="1100" b="0" dirty="0">
                <a:solidFill>
                  <a:srgbClr val="000000"/>
                </a:solidFill>
                <a:effectLst/>
                <a:latin typeface="Cambria" panose="02040503050406030204" pitchFamily="18" charset="0"/>
                <a:ea typeface="Cambria" panose="02040503050406030204" pitchFamily="18" charset="0"/>
              </a:rPr>
              <a:t>Characteristics of customers who </a:t>
            </a:r>
            <a:r>
              <a:rPr lang="en-US" sz="1100" b="1" dirty="0">
                <a:solidFill>
                  <a:srgbClr val="000000"/>
                </a:solidFill>
                <a:effectLst/>
                <a:latin typeface="Cambria" panose="02040503050406030204" pitchFamily="18" charset="0"/>
                <a:ea typeface="Cambria" panose="02040503050406030204" pitchFamily="18" charset="0"/>
              </a:rPr>
              <a:t>don't</a:t>
            </a:r>
            <a:r>
              <a:rPr lang="en-US" sz="1100" b="0" dirty="0">
                <a:solidFill>
                  <a:srgbClr val="000000"/>
                </a:solidFill>
                <a:effectLst/>
                <a:latin typeface="Cambria" panose="02040503050406030204" pitchFamily="18" charset="0"/>
                <a:ea typeface="Cambria" panose="02040503050406030204" pitchFamily="18" charset="0"/>
              </a:rPr>
              <a:t> click on ads</a:t>
            </a:r>
          </a:p>
          <a:p>
            <a:pPr marL="171450" indent="-171450" algn="just">
              <a:buFont typeface="Arial" panose="020B0604020202020204" pitchFamily="34" charset="0"/>
              <a:buChar char="•"/>
            </a:pPr>
            <a:r>
              <a:rPr lang="en-US" sz="1100" b="0" dirty="0">
                <a:solidFill>
                  <a:srgbClr val="000000"/>
                </a:solidFill>
                <a:effectLst/>
                <a:latin typeface="Cambria" panose="02040503050406030204" pitchFamily="18" charset="0"/>
                <a:ea typeface="Cambria" panose="02040503050406030204" pitchFamily="18" charset="0"/>
              </a:rPr>
              <a:t>Daily Time Spent on site = 75 - 85</a:t>
            </a:r>
          </a:p>
          <a:p>
            <a:pPr marL="171450" indent="-171450" algn="just">
              <a:buFont typeface="Arial" panose="020B0604020202020204" pitchFamily="34" charset="0"/>
              <a:buChar char="•"/>
            </a:pPr>
            <a:r>
              <a:rPr lang="en-US" sz="1100" b="0" dirty="0">
                <a:solidFill>
                  <a:srgbClr val="000000"/>
                </a:solidFill>
                <a:effectLst/>
                <a:latin typeface="Cambria" panose="02040503050406030204" pitchFamily="18" charset="0"/>
                <a:ea typeface="Cambria" panose="02040503050406030204" pitchFamily="18" charset="0"/>
              </a:rPr>
              <a:t>Age = 25 - 35</a:t>
            </a:r>
          </a:p>
          <a:p>
            <a:pPr marL="171450" indent="-171450" algn="just">
              <a:buFont typeface="Arial" panose="020B0604020202020204" pitchFamily="34" charset="0"/>
              <a:buChar char="•"/>
            </a:pPr>
            <a:r>
              <a:rPr lang="en-US" sz="1100" b="0" dirty="0">
                <a:solidFill>
                  <a:srgbClr val="000000"/>
                </a:solidFill>
                <a:effectLst/>
                <a:latin typeface="Cambria" panose="02040503050406030204" pitchFamily="18" charset="0"/>
                <a:ea typeface="Cambria" panose="02040503050406030204" pitchFamily="18" charset="0"/>
              </a:rPr>
              <a:t>Area Income = 4 - 5</a:t>
            </a:r>
          </a:p>
          <a:p>
            <a:pPr marL="171450" indent="-171450" algn="just">
              <a:buFont typeface="Arial" panose="020B0604020202020204" pitchFamily="34" charset="0"/>
              <a:buChar char="•"/>
            </a:pPr>
            <a:r>
              <a:rPr lang="en-US" sz="1100" b="0" dirty="0">
                <a:solidFill>
                  <a:srgbClr val="000000"/>
                </a:solidFill>
                <a:effectLst/>
                <a:latin typeface="Cambria" panose="02040503050406030204" pitchFamily="18" charset="0"/>
                <a:ea typeface="Cambria" panose="02040503050406030204" pitchFamily="18" charset="0"/>
              </a:rPr>
              <a:t>Daily Internet Usage = 220 – 240</a:t>
            </a:r>
          </a:p>
          <a:p>
            <a:pPr marL="228600" indent="-228600" algn="just">
              <a:buFont typeface="+mj-lt"/>
              <a:buAutoNum type="arabicPeriod" startAt="3"/>
            </a:pPr>
            <a:r>
              <a:rPr lang="en-US" sz="1100" b="0" dirty="0">
                <a:solidFill>
                  <a:srgbClr val="000000"/>
                </a:solidFill>
                <a:effectLst/>
                <a:latin typeface="Cambria" panose="02040503050406030204" pitchFamily="18" charset="0"/>
                <a:ea typeface="Cambria" panose="02040503050406030204" pitchFamily="18" charset="0"/>
              </a:rPr>
              <a:t>Customers who click on ads tend to spend more daily time on site than those who don't click on ads</a:t>
            </a:r>
          </a:p>
          <a:p>
            <a:pPr marL="228600" indent="-228600" algn="just">
              <a:buFont typeface="+mj-lt"/>
              <a:buAutoNum type="arabicPeriod" startAt="3"/>
            </a:pPr>
            <a:r>
              <a:rPr lang="en-US" sz="1100" b="0" dirty="0">
                <a:solidFill>
                  <a:srgbClr val="000000"/>
                </a:solidFill>
                <a:effectLst/>
                <a:latin typeface="Cambria" panose="02040503050406030204" pitchFamily="18" charset="0"/>
                <a:ea typeface="Cambria" panose="02040503050406030204" pitchFamily="18" charset="0"/>
              </a:rPr>
              <a:t>Customers who click on ads tend to be older than those who don't click on ads</a:t>
            </a:r>
          </a:p>
          <a:p>
            <a:pPr marL="228600" indent="-228600" algn="just">
              <a:buFont typeface="+mj-lt"/>
              <a:buAutoNum type="arabicPeriod" startAt="3"/>
            </a:pPr>
            <a:r>
              <a:rPr lang="en-US" sz="1100" b="0" dirty="0">
                <a:solidFill>
                  <a:srgbClr val="000000"/>
                </a:solidFill>
                <a:effectLst/>
                <a:latin typeface="Cambria" panose="02040503050406030204" pitchFamily="18" charset="0"/>
                <a:ea typeface="Cambria" panose="02040503050406030204" pitchFamily="18" charset="0"/>
              </a:rPr>
              <a:t>Customers who click on ads tend to have a lower income area than those who don't click on ads</a:t>
            </a:r>
          </a:p>
          <a:p>
            <a:pPr marL="228600" indent="-228600" algn="just">
              <a:buFont typeface="+mj-lt"/>
              <a:buAutoNum type="arabicPeriod" startAt="3"/>
            </a:pPr>
            <a:r>
              <a:rPr lang="en-US" sz="1100" b="0" dirty="0">
                <a:solidFill>
                  <a:srgbClr val="000000"/>
                </a:solidFill>
                <a:effectLst/>
                <a:latin typeface="Cambria" panose="02040503050406030204" pitchFamily="18" charset="0"/>
                <a:ea typeface="Cambria" panose="02040503050406030204" pitchFamily="18" charset="0"/>
              </a:rPr>
              <a:t>Customers who click on ads tend to have lower daily internet usage than those who don't click on ads</a:t>
            </a:r>
          </a:p>
        </p:txBody>
      </p:sp>
      <p:pic>
        <p:nvPicPr>
          <p:cNvPr id="7" name="Picture 6">
            <a:extLst>
              <a:ext uri="{FF2B5EF4-FFF2-40B4-BE49-F238E27FC236}">
                <a16:creationId xmlns:a16="http://schemas.microsoft.com/office/drawing/2014/main" id="{853885AD-7905-0690-F55A-8BFDD86DE960}"/>
              </a:ext>
            </a:extLst>
          </p:cNvPr>
          <p:cNvPicPr>
            <a:picLocks noChangeAspect="1"/>
          </p:cNvPicPr>
          <p:nvPr/>
        </p:nvPicPr>
        <p:blipFill>
          <a:blip r:embed="rId3"/>
          <a:stretch>
            <a:fillRect/>
          </a:stretch>
        </p:blipFill>
        <p:spPr>
          <a:xfrm>
            <a:off x="258531" y="641083"/>
            <a:ext cx="8626937" cy="1595692"/>
          </a:xfrm>
          <a:prstGeom prst="rect">
            <a:avLst/>
          </a:prstGeom>
          <a:ln w="3175">
            <a:solidFill>
              <a:schemeClr val="tx1"/>
            </a:solidFill>
          </a:ln>
        </p:spPr>
      </p:pic>
      <p:sp>
        <p:nvSpPr>
          <p:cNvPr id="3" name="Google Shape;115;p27">
            <a:extLst>
              <a:ext uri="{FF2B5EF4-FFF2-40B4-BE49-F238E27FC236}">
                <a16:creationId xmlns:a16="http://schemas.microsoft.com/office/drawing/2014/main" id="{B5B4A87C-4F86-F861-8D5E-67228A30D9D9}"/>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4"/>
              </a:rPr>
              <a:t>here</a:t>
            </a:r>
            <a:endParaRPr sz="1100" dirty="0">
              <a:solidFill>
                <a:srgbClr val="000000"/>
              </a:solidFill>
            </a:endParaRPr>
          </a:p>
        </p:txBody>
      </p:sp>
    </p:spTree>
    <p:extLst>
      <p:ext uri="{BB962C8B-B14F-4D97-AF65-F5344CB8AC3E}">
        <p14:creationId xmlns:p14="http://schemas.microsoft.com/office/powerpoint/2010/main" val="2018437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US" sz="2000" b="1" dirty="0">
                <a:latin typeface="Roboto"/>
                <a:ea typeface="Roboto"/>
                <a:cs typeface="Roboto"/>
                <a:sym typeface="Roboto"/>
              </a:rPr>
              <a:t>Univariate Analysis - Categorical</a:t>
            </a:r>
            <a:endParaRPr sz="2000" b="1" i="1" dirty="0"/>
          </a:p>
        </p:txBody>
      </p:sp>
      <p:pic>
        <p:nvPicPr>
          <p:cNvPr id="1028" name="Picture 4">
            <a:extLst>
              <a:ext uri="{FF2B5EF4-FFF2-40B4-BE49-F238E27FC236}">
                <a16:creationId xmlns:a16="http://schemas.microsoft.com/office/drawing/2014/main" id="{E505D552-680E-568B-C748-1FF1649527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866" y="732162"/>
            <a:ext cx="5089331" cy="404053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661FFBF-F578-AFD7-9AAD-921B5B7B0513}"/>
              </a:ext>
            </a:extLst>
          </p:cNvPr>
          <p:cNvSpPr txBox="1"/>
          <p:nvPr/>
        </p:nvSpPr>
        <p:spPr>
          <a:xfrm>
            <a:off x="5497417" y="958452"/>
            <a:ext cx="3646583" cy="3416320"/>
          </a:xfrm>
          <a:prstGeom prst="rect">
            <a:avLst/>
          </a:prstGeom>
          <a:noFill/>
        </p:spPr>
        <p:txBody>
          <a:bodyPr wrap="square">
            <a:spAutoFit/>
          </a:bodyPr>
          <a:lstStyle/>
          <a:p>
            <a:pPr algn="just"/>
            <a:r>
              <a:rPr lang="en-US" sz="1800" dirty="0">
                <a:solidFill>
                  <a:srgbClr val="0000FF"/>
                </a:solidFill>
                <a:latin typeface="Cambria" panose="02040503050406030204" pitchFamily="18" charset="0"/>
                <a:ea typeface="Cambria" panose="02040503050406030204" pitchFamily="18" charset="0"/>
              </a:rPr>
              <a:t>Insight</a:t>
            </a:r>
            <a:r>
              <a:rPr lang="en-US" sz="1800" b="0" dirty="0">
                <a:solidFill>
                  <a:srgbClr val="0000FF"/>
                </a:solidFill>
                <a:effectLst/>
                <a:latin typeface="Cambria" panose="02040503050406030204" pitchFamily="18" charset="0"/>
                <a:ea typeface="Cambria" panose="02040503050406030204" pitchFamily="18" charset="0"/>
              </a:rPr>
              <a:t> </a:t>
            </a:r>
          </a:p>
          <a:p>
            <a:pPr marL="342900" indent="-342900" algn="just">
              <a:buFont typeface="+mj-lt"/>
              <a:buAutoNum type="arabicPeriod"/>
            </a:pPr>
            <a:r>
              <a:rPr lang="en-US" sz="1800" b="0" dirty="0">
                <a:solidFill>
                  <a:srgbClr val="000000"/>
                </a:solidFill>
                <a:effectLst/>
                <a:latin typeface="Cambria" panose="02040503050406030204" pitchFamily="18" charset="0"/>
                <a:ea typeface="Cambria" panose="02040503050406030204" pitchFamily="18" charset="0"/>
              </a:rPr>
              <a:t>There are more women than men, although not much different</a:t>
            </a:r>
          </a:p>
          <a:p>
            <a:pPr marL="342900" indent="-342900" algn="just">
              <a:buFont typeface="+mj-lt"/>
              <a:buAutoNum type="arabicPeriod"/>
            </a:pPr>
            <a:r>
              <a:rPr lang="en-US" sz="1800" b="0" dirty="0">
                <a:solidFill>
                  <a:srgbClr val="000000"/>
                </a:solidFill>
                <a:effectLst/>
                <a:latin typeface="Cambria" panose="02040503050406030204" pitchFamily="18" charset="0"/>
                <a:ea typeface="Cambria" panose="02040503050406030204" pitchFamily="18" charset="0"/>
              </a:rPr>
              <a:t>The largest province is DKI Jakarta</a:t>
            </a:r>
          </a:p>
          <a:p>
            <a:pPr marL="342900" indent="-342900" algn="just">
              <a:buFont typeface="+mj-lt"/>
              <a:buAutoNum type="arabicPeriod"/>
            </a:pPr>
            <a:r>
              <a:rPr lang="en-US" sz="1800" b="0" dirty="0">
                <a:solidFill>
                  <a:srgbClr val="000000"/>
                </a:solidFill>
                <a:effectLst/>
                <a:latin typeface="Cambria" panose="02040503050406030204" pitchFamily="18" charset="0"/>
                <a:ea typeface="Cambria" panose="02040503050406030204" pitchFamily="18" charset="0"/>
              </a:rPr>
              <a:t>Automotive is the highest category, but not much different from other categories</a:t>
            </a:r>
          </a:p>
          <a:p>
            <a:pPr marL="342900" indent="-342900" algn="just">
              <a:buFont typeface="+mj-lt"/>
              <a:buAutoNum type="arabicPeriod"/>
            </a:pPr>
            <a:r>
              <a:rPr lang="en-US" sz="1800" b="0" dirty="0">
                <a:solidFill>
                  <a:srgbClr val="000000"/>
                </a:solidFill>
                <a:effectLst/>
                <a:latin typeface="Cambria" panose="02040503050406030204" pitchFamily="18" charset="0"/>
                <a:ea typeface="Cambria" panose="02040503050406030204" pitchFamily="18" charset="0"/>
              </a:rPr>
              <a:t>The largest cities are Surabaya and Bandung</a:t>
            </a:r>
          </a:p>
          <a:p>
            <a:pPr marL="228600" indent="-228600" algn="just">
              <a:buFont typeface="+mj-lt"/>
              <a:buAutoNum type="arabicPeriod"/>
            </a:pPr>
            <a:endParaRPr lang="en-US" sz="1800" b="0" dirty="0">
              <a:solidFill>
                <a:srgbClr val="000000"/>
              </a:solidFill>
              <a:effectLst/>
              <a:latin typeface="Cambria" panose="02040503050406030204" pitchFamily="18" charset="0"/>
              <a:ea typeface="Cambria" panose="02040503050406030204" pitchFamily="18" charset="0"/>
            </a:endParaRPr>
          </a:p>
        </p:txBody>
      </p:sp>
      <p:sp>
        <p:nvSpPr>
          <p:cNvPr id="3" name="Google Shape;115;p27">
            <a:extLst>
              <a:ext uri="{FF2B5EF4-FFF2-40B4-BE49-F238E27FC236}">
                <a16:creationId xmlns:a16="http://schemas.microsoft.com/office/drawing/2014/main" id="{EAB7EA76-FC27-AF53-338F-0E3CDF2191A4}"/>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4"/>
              </a:rPr>
              <a:t>here</a:t>
            </a:r>
            <a:endParaRPr sz="1100" dirty="0">
              <a:solidFill>
                <a:srgbClr val="000000"/>
              </a:solidFill>
            </a:endParaRPr>
          </a:p>
        </p:txBody>
      </p:sp>
    </p:spTree>
    <p:extLst>
      <p:ext uri="{BB962C8B-B14F-4D97-AF65-F5344CB8AC3E}">
        <p14:creationId xmlns:p14="http://schemas.microsoft.com/office/powerpoint/2010/main" val="1251355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US" sz="2000" b="1" dirty="0">
                <a:latin typeface="Roboto"/>
                <a:ea typeface="Roboto"/>
                <a:cs typeface="Roboto"/>
                <a:sym typeface="Roboto"/>
              </a:rPr>
              <a:t>Univariate Analysis - Categorical</a:t>
            </a:r>
            <a:endParaRPr sz="2000" b="1" i="1" dirty="0"/>
          </a:p>
        </p:txBody>
      </p:sp>
      <p:sp>
        <p:nvSpPr>
          <p:cNvPr id="7" name="TextBox 6">
            <a:extLst>
              <a:ext uri="{FF2B5EF4-FFF2-40B4-BE49-F238E27FC236}">
                <a16:creationId xmlns:a16="http://schemas.microsoft.com/office/drawing/2014/main" id="{9661FFBF-F578-AFD7-9AAD-921B5B7B0513}"/>
              </a:ext>
            </a:extLst>
          </p:cNvPr>
          <p:cNvSpPr txBox="1"/>
          <p:nvPr/>
        </p:nvSpPr>
        <p:spPr>
          <a:xfrm>
            <a:off x="5139311" y="802035"/>
            <a:ext cx="3646583" cy="3293209"/>
          </a:xfrm>
          <a:prstGeom prst="rect">
            <a:avLst/>
          </a:prstGeom>
          <a:noFill/>
        </p:spPr>
        <p:txBody>
          <a:bodyPr wrap="square">
            <a:spAutoFit/>
          </a:bodyPr>
          <a:lstStyle/>
          <a:p>
            <a:pPr algn="just"/>
            <a:r>
              <a:rPr lang="en-US" sz="1600" dirty="0">
                <a:solidFill>
                  <a:srgbClr val="0000FF"/>
                </a:solidFill>
                <a:latin typeface="Cambria" panose="02040503050406030204" pitchFamily="18" charset="0"/>
                <a:ea typeface="Cambria" panose="02040503050406030204" pitchFamily="18" charset="0"/>
              </a:rPr>
              <a:t>Insight</a:t>
            </a:r>
            <a:r>
              <a:rPr lang="en-US" sz="1600" b="0" dirty="0">
                <a:solidFill>
                  <a:srgbClr val="0000FF"/>
                </a:solidFill>
                <a:effectLst/>
                <a:latin typeface="Cambria" panose="02040503050406030204" pitchFamily="18" charset="0"/>
                <a:ea typeface="Cambria" panose="02040503050406030204" pitchFamily="18" charset="0"/>
              </a:rPr>
              <a:t> </a:t>
            </a:r>
          </a:p>
          <a:p>
            <a:pPr marL="342900" indent="-342900" algn="just">
              <a:buFont typeface="+mj-lt"/>
              <a:buAutoNum type="arabicPeriod"/>
            </a:pPr>
            <a:r>
              <a:rPr lang="en-US" sz="1600" b="0" dirty="0">
                <a:solidFill>
                  <a:srgbClr val="000000"/>
                </a:solidFill>
                <a:effectLst/>
                <a:latin typeface="Cambria" panose="02040503050406030204" pitchFamily="18" charset="0"/>
                <a:ea typeface="Cambria" panose="02040503050406030204" pitchFamily="18" charset="0"/>
              </a:rPr>
              <a:t>If grouped by gender, women click more on Ads than men</a:t>
            </a:r>
          </a:p>
          <a:p>
            <a:pPr marL="342900" indent="-342900" algn="just">
              <a:buFont typeface="+mj-lt"/>
              <a:buAutoNum type="arabicPeriod"/>
            </a:pPr>
            <a:r>
              <a:rPr lang="en-US" sz="1600" b="0" dirty="0">
                <a:solidFill>
                  <a:srgbClr val="000000"/>
                </a:solidFill>
                <a:effectLst/>
                <a:latin typeface="Cambria" panose="02040503050406030204" pitchFamily="18" charset="0"/>
                <a:ea typeface="Cambria" panose="02040503050406030204" pitchFamily="18" charset="0"/>
              </a:rPr>
              <a:t>If grouped by city, some cities such as </a:t>
            </a:r>
            <a:r>
              <a:rPr lang="en-US" sz="1600" b="0" dirty="0" err="1">
                <a:solidFill>
                  <a:srgbClr val="000000"/>
                </a:solidFill>
                <a:effectLst/>
                <a:latin typeface="Cambria" panose="02040503050406030204" pitchFamily="18" charset="0"/>
                <a:ea typeface="Cambria" panose="02040503050406030204" pitchFamily="18" charset="0"/>
              </a:rPr>
              <a:t>Cimahi</a:t>
            </a:r>
            <a:r>
              <a:rPr lang="en-US" sz="1600" b="0" dirty="0">
                <a:solidFill>
                  <a:srgbClr val="000000"/>
                </a:solidFill>
                <a:effectLst/>
                <a:latin typeface="Cambria" panose="02040503050406030204" pitchFamily="18" charset="0"/>
                <a:ea typeface="Cambria" panose="02040503050406030204" pitchFamily="18" charset="0"/>
              </a:rPr>
              <a:t> and </a:t>
            </a:r>
            <a:r>
              <a:rPr lang="en-US" sz="1600" b="0" dirty="0" err="1">
                <a:solidFill>
                  <a:srgbClr val="000000"/>
                </a:solidFill>
                <a:effectLst/>
                <a:latin typeface="Cambria" panose="02040503050406030204" pitchFamily="18" charset="0"/>
                <a:ea typeface="Cambria" panose="02040503050406030204" pitchFamily="18" charset="0"/>
              </a:rPr>
              <a:t>Serang</a:t>
            </a:r>
            <a:r>
              <a:rPr lang="en-US" sz="1600" b="0" dirty="0">
                <a:solidFill>
                  <a:srgbClr val="000000"/>
                </a:solidFill>
                <a:effectLst/>
                <a:latin typeface="Cambria" panose="02040503050406030204" pitchFamily="18" charset="0"/>
                <a:ea typeface="Cambria" panose="02040503050406030204" pitchFamily="18" charset="0"/>
              </a:rPr>
              <a:t> tend to click on ads compared to other cities</a:t>
            </a:r>
          </a:p>
          <a:p>
            <a:pPr marL="342900" indent="-342900" algn="just">
              <a:buFont typeface="+mj-lt"/>
              <a:buAutoNum type="arabicPeriod"/>
            </a:pPr>
            <a:r>
              <a:rPr lang="en-US" sz="1600" b="0" dirty="0">
                <a:solidFill>
                  <a:srgbClr val="000000"/>
                </a:solidFill>
                <a:effectLst/>
                <a:latin typeface="Cambria" panose="02040503050406030204" pitchFamily="18" charset="0"/>
                <a:ea typeface="Cambria" panose="02040503050406030204" pitchFamily="18" charset="0"/>
              </a:rPr>
              <a:t>If grouped by province, South Kalimantan and Banten tend to click on ads compared to other provinces</a:t>
            </a:r>
          </a:p>
          <a:p>
            <a:pPr marL="342900" indent="-342900" algn="just">
              <a:buFont typeface="+mj-lt"/>
              <a:buAutoNum type="arabicPeriod"/>
            </a:pPr>
            <a:r>
              <a:rPr lang="en-US" sz="1600" b="0" dirty="0">
                <a:solidFill>
                  <a:srgbClr val="000000"/>
                </a:solidFill>
                <a:effectLst/>
                <a:latin typeface="Cambria" panose="02040503050406030204" pitchFamily="18" charset="0"/>
                <a:ea typeface="Cambria" panose="02040503050406030204" pitchFamily="18" charset="0"/>
              </a:rPr>
              <a:t>If grouped by category, Finance and Fashion tend to click on ads compared to other categories</a:t>
            </a:r>
          </a:p>
        </p:txBody>
      </p:sp>
      <p:pic>
        <p:nvPicPr>
          <p:cNvPr id="2052" name="Picture 4">
            <a:extLst>
              <a:ext uri="{FF2B5EF4-FFF2-40B4-BE49-F238E27FC236}">
                <a16:creationId xmlns:a16="http://schemas.microsoft.com/office/drawing/2014/main" id="{C1FEB000-70A9-6D98-6395-8B0AB3673A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4164" y="560525"/>
            <a:ext cx="3887042" cy="4582975"/>
          </a:xfrm>
          <a:prstGeom prst="rect">
            <a:avLst/>
          </a:prstGeom>
          <a:noFill/>
          <a:extLst>
            <a:ext uri="{909E8E84-426E-40DD-AFC4-6F175D3DCCD1}">
              <a14:hiddenFill xmlns:a14="http://schemas.microsoft.com/office/drawing/2010/main">
                <a:solidFill>
                  <a:srgbClr val="FFFFFF"/>
                </a:solidFill>
              </a14:hiddenFill>
            </a:ext>
          </a:extLst>
        </p:spPr>
      </p:pic>
      <p:sp>
        <p:nvSpPr>
          <p:cNvPr id="3" name="Google Shape;115;p27">
            <a:extLst>
              <a:ext uri="{FF2B5EF4-FFF2-40B4-BE49-F238E27FC236}">
                <a16:creationId xmlns:a16="http://schemas.microsoft.com/office/drawing/2014/main" id="{C097B4CF-8E8C-5FF9-7F8C-3D5BAE9CB040}"/>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4"/>
              </a:rPr>
              <a:t>here</a:t>
            </a:r>
            <a:endParaRPr sz="1100" dirty="0">
              <a:solidFill>
                <a:srgbClr val="000000"/>
              </a:solidFill>
            </a:endParaRPr>
          </a:p>
        </p:txBody>
      </p:sp>
    </p:spTree>
    <p:extLst>
      <p:ext uri="{BB962C8B-B14F-4D97-AF65-F5344CB8AC3E}">
        <p14:creationId xmlns:p14="http://schemas.microsoft.com/office/powerpoint/2010/main" val="3859682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US" sz="2000" b="1" dirty="0">
                <a:latin typeface="Roboto"/>
                <a:ea typeface="Roboto"/>
                <a:cs typeface="Roboto"/>
                <a:sym typeface="Roboto"/>
              </a:rPr>
              <a:t>Bivariate Analysis</a:t>
            </a:r>
            <a:endParaRPr sz="2000" b="1" i="1" dirty="0"/>
          </a:p>
        </p:txBody>
      </p:sp>
      <p:pic>
        <p:nvPicPr>
          <p:cNvPr id="4" name="Picture 3" descr="A group of blue and orange dots&#10;&#10;Description automatically generated">
            <a:extLst>
              <a:ext uri="{FF2B5EF4-FFF2-40B4-BE49-F238E27FC236}">
                <a16:creationId xmlns:a16="http://schemas.microsoft.com/office/drawing/2014/main" id="{2DFE8105-9F10-9928-7ECF-5221E3AAE0A5}"/>
              </a:ext>
            </a:extLst>
          </p:cNvPr>
          <p:cNvPicPr>
            <a:picLocks noChangeAspect="1"/>
          </p:cNvPicPr>
          <p:nvPr/>
        </p:nvPicPr>
        <p:blipFill>
          <a:blip r:embed="rId3"/>
          <a:stretch>
            <a:fillRect/>
          </a:stretch>
        </p:blipFill>
        <p:spPr>
          <a:xfrm>
            <a:off x="270997" y="616214"/>
            <a:ext cx="4834518" cy="4333486"/>
          </a:xfrm>
          <a:prstGeom prst="rect">
            <a:avLst/>
          </a:prstGeom>
        </p:spPr>
      </p:pic>
      <p:sp>
        <p:nvSpPr>
          <p:cNvPr id="6" name="TextBox 5">
            <a:extLst>
              <a:ext uri="{FF2B5EF4-FFF2-40B4-BE49-F238E27FC236}">
                <a16:creationId xmlns:a16="http://schemas.microsoft.com/office/drawing/2014/main" id="{E8BB9A67-1306-FEAA-4A54-11F463264463}"/>
              </a:ext>
            </a:extLst>
          </p:cNvPr>
          <p:cNvSpPr txBox="1"/>
          <p:nvPr/>
        </p:nvSpPr>
        <p:spPr>
          <a:xfrm>
            <a:off x="5578960" y="1307940"/>
            <a:ext cx="3294043" cy="2246769"/>
          </a:xfrm>
          <a:prstGeom prst="rect">
            <a:avLst/>
          </a:prstGeom>
          <a:noFill/>
        </p:spPr>
        <p:txBody>
          <a:bodyPr wrap="square">
            <a:spAutoFit/>
          </a:bodyPr>
          <a:lstStyle/>
          <a:p>
            <a:pPr algn="just"/>
            <a:r>
              <a:rPr lang="en-US" sz="1400" dirty="0">
                <a:solidFill>
                  <a:srgbClr val="0000FF"/>
                </a:solidFill>
                <a:latin typeface="Cambria" panose="02040503050406030204" pitchFamily="18" charset="0"/>
                <a:ea typeface="Cambria" panose="02040503050406030204" pitchFamily="18" charset="0"/>
              </a:rPr>
              <a:t>Insight</a:t>
            </a:r>
            <a:endParaRPr lang="en-US" b="0" dirty="0">
              <a:solidFill>
                <a:srgbClr val="000000"/>
              </a:solidFill>
              <a:effectLst/>
              <a:latin typeface="Cambria" panose="02040503050406030204" pitchFamily="18" charset="0"/>
              <a:ea typeface="Cambria" panose="02040503050406030204" pitchFamily="18" charset="0"/>
            </a:endParaRPr>
          </a:p>
          <a:p>
            <a:pPr marL="342900" indent="-342900" algn="just">
              <a:buFont typeface="+mj-lt"/>
              <a:buAutoNum type="arabicPeriod"/>
            </a:pPr>
            <a:r>
              <a:rPr lang="en-US" b="0" dirty="0">
                <a:solidFill>
                  <a:srgbClr val="000000"/>
                </a:solidFill>
                <a:effectLst/>
                <a:latin typeface="Cambria" panose="02040503050406030204" pitchFamily="18" charset="0"/>
                <a:ea typeface="Cambria" panose="02040503050406030204" pitchFamily="18" charset="0"/>
              </a:rPr>
              <a:t>Customers who click on ads tend to be more mature with daily time spent on the site, daily internet usage, and low area income</a:t>
            </a:r>
          </a:p>
          <a:p>
            <a:pPr marL="342900" indent="-342900" algn="just">
              <a:buFont typeface="+mj-lt"/>
              <a:buAutoNum type="arabicPeriod"/>
            </a:pPr>
            <a:r>
              <a:rPr lang="en-US" b="0" dirty="0">
                <a:solidFill>
                  <a:srgbClr val="000000"/>
                </a:solidFill>
                <a:effectLst/>
                <a:latin typeface="Cambria" panose="02040503050406030204" pitchFamily="18" charset="0"/>
                <a:ea typeface="Cambria" panose="02040503050406030204" pitchFamily="18" charset="0"/>
              </a:rPr>
              <a:t>It can be concluded that the longer the customer, the lower the daily time spent on the site, daily internet usage and area income, and vice versa</a:t>
            </a:r>
          </a:p>
        </p:txBody>
      </p:sp>
      <p:sp>
        <p:nvSpPr>
          <p:cNvPr id="3" name="Google Shape;115;p27">
            <a:extLst>
              <a:ext uri="{FF2B5EF4-FFF2-40B4-BE49-F238E27FC236}">
                <a16:creationId xmlns:a16="http://schemas.microsoft.com/office/drawing/2014/main" id="{2F6F4C29-0D45-5D60-6D64-022517713839}"/>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4"/>
              </a:rPr>
              <a:t>here</a:t>
            </a:r>
            <a:endParaRPr sz="1100" dirty="0">
              <a:solidFill>
                <a:srgbClr val="000000"/>
              </a:solidFill>
            </a:endParaRPr>
          </a:p>
        </p:txBody>
      </p:sp>
    </p:spTree>
    <p:extLst>
      <p:ext uri="{BB962C8B-B14F-4D97-AF65-F5344CB8AC3E}">
        <p14:creationId xmlns:p14="http://schemas.microsoft.com/office/powerpoint/2010/main" val="3164959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US" sz="2000" b="1" dirty="0">
                <a:latin typeface="Roboto"/>
                <a:ea typeface="Roboto"/>
                <a:cs typeface="Roboto"/>
                <a:sym typeface="Roboto"/>
              </a:rPr>
              <a:t>Bivariate Analysis</a:t>
            </a:r>
            <a:endParaRPr sz="2000" b="1" i="1" dirty="0"/>
          </a:p>
        </p:txBody>
      </p:sp>
      <p:sp>
        <p:nvSpPr>
          <p:cNvPr id="6" name="TextBox 5">
            <a:extLst>
              <a:ext uri="{FF2B5EF4-FFF2-40B4-BE49-F238E27FC236}">
                <a16:creationId xmlns:a16="http://schemas.microsoft.com/office/drawing/2014/main" id="{E8BB9A67-1306-FEAA-4A54-11F463264463}"/>
              </a:ext>
            </a:extLst>
          </p:cNvPr>
          <p:cNvSpPr txBox="1"/>
          <p:nvPr/>
        </p:nvSpPr>
        <p:spPr>
          <a:xfrm>
            <a:off x="6015210" y="617716"/>
            <a:ext cx="2813726" cy="4154984"/>
          </a:xfrm>
          <a:prstGeom prst="rect">
            <a:avLst/>
          </a:prstGeom>
          <a:noFill/>
        </p:spPr>
        <p:txBody>
          <a:bodyPr wrap="square">
            <a:spAutoFit/>
          </a:bodyPr>
          <a:lstStyle/>
          <a:p>
            <a:pPr algn="just"/>
            <a:r>
              <a:rPr lang="en-US" sz="1200" dirty="0">
                <a:solidFill>
                  <a:srgbClr val="0000FF"/>
                </a:solidFill>
                <a:latin typeface="Cambria" panose="02040503050406030204" pitchFamily="18" charset="0"/>
                <a:ea typeface="Cambria" panose="02040503050406030204" pitchFamily="18" charset="0"/>
              </a:rPr>
              <a:t>Insight</a:t>
            </a:r>
            <a:endParaRPr lang="en-US" sz="1200" b="0" dirty="0">
              <a:solidFill>
                <a:srgbClr val="000000"/>
              </a:solidFill>
              <a:effectLst/>
              <a:latin typeface="Cambria" panose="02040503050406030204" pitchFamily="18" charset="0"/>
              <a:ea typeface="Cambria" panose="02040503050406030204" pitchFamily="18" charset="0"/>
            </a:endParaRPr>
          </a:p>
          <a:p>
            <a:pPr marL="228600" indent="-2286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There are 4 features that have a high correlation with the target (Clicked on Ad)</a:t>
            </a:r>
          </a:p>
          <a:p>
            <a:pPr marL="228600" indent="-2286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Age is negatively correlated with Daily Time Spent, Area Income and Daily Internet Usage. However, it has a positive correlation with the target (Clicked on Ad)</a:t>
            </a:r>
          </a:p>
          <a:p>
            <a:pPr marL="228600" indent="-2286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Are Income is positively correlated with Daily Time Spent and Daily Internet Usage. However, it has a negative correlation with the target (Clicked on Ad)</a:t>
            </a:r>
          </a:p>
          <a:p>
            <a:pPr marL="228600" indent="-2286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Daily Internet Usage is positively correlated with Daily Time on Site. However, it has a negative correlation with the target (Clicked on Ad)</a:t>
            </a:r>
          </a:p>
          <a:p>
            <a:pPr marL="228600" indent="-228600">
              <a:buFont typeface="+mj-lt"/>
              <a:buAutoNum type="arabicPeriod"/>
            </a:pPr>
            <a:r>
              <a:rPr lang="en-US" sz="1200" b="0" dirty="0">
                <a:solidFill>
                  <a:srgbClr val="000000"/>
                </a:solidFill>
                <a:effectLst/>
                <a:latin typeface="Cambria" panose="02040503050406030204" pitchFamily="18" charset="0"/>
                <a:ea typeface="Cambria" panose="02040503050406030204" pitchFamily="18" charset="0"/>
              </a:rPr>
              <a:t>Daily Time on Site has a negative correlation with the target (Clicked on Ad)</a:t>
            </a:r>
          </a:p>
        </p:txBody>
      </p:sp>
      <p:pic>
        <p:nvPicPr>
          <p:cNvPr id="5" name="Picture 4" descr="A blue and white grid with numbers">
            <a:extLst>
              <a:ext uri="{FF2B5EF4-FFF2-40B4-BE49-F238E27FC236}">
                <a16:creationId xmlns:a16="http://schemas.microsoft.com/office/drawing/2014/main" id="{DB4A246B-23EB-3A2B-3E59-21495A5C88D6}"/>
              </a:ext>
            </a:extLst>
          </p:cNvPr>
          <p:cNvPicPr>
            <a:picLocks noChangeAspect="1"/>
          </p:cNvPicPr>
          <p:nvPr/>
        </p:nvPicPr>
        <p:blipFill>
          <a:blip r:embed="rId3"/>
          <a:stretch>
            <a:fillRect/>
          </a:stretch>
        </p:blipFill>
        <p:spPr>
          <a:xfrm>
            <a:off x="141479" y="958467"/>
            <a:ext cx="5657019" cy="3249976"/>
          </a:xfrm>
          <a:prstGeom prst="rect">
            <a:avLst/>
          </a:prstGeom>
        </p:spPr>
      </p:pic>
      <p:sp>
        <p:nvSpPr>
          <p:cNvPr id="3" name="Google Shape;115;p27">
            <a:extLst>
              <a:ext uri="{FF2B5EF4-FFF2-40B4-BE49-F238E27FC236}">
                <a16:creationId xmlns:a16="http://schemas.microsoft.com/office/drawing/2014/main" id="{F91C4079-D24F-02AC-3386-428579BBB96E}"/>
              </a:ext>
            </a:extLst>
          </p:cNvPr>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details, you can see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4"/>
              </a:rPr>
              <a:t>here</a:t>
            </a:r>
            <a:endParaRPr sz="1100" dirty="0">
              <a:solidFill>
                <a:srgbClr val="000000"/>
              </a:solidFill>
            </a:endParaRPr>
          </a:p>
        </p:txBody>
      </p:sp>
    </p:spTree>
    <p:extLst>
      <p:ext uri="{BB962C8B-B14F-4D97-AF65-F5344CB8AC3E}">
        <p14:creationId xmlns:p14="http://schemas.microsoft.com/office/powerpoint/2010/main" val="285009991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1645</TotalTime>
  <Words>1938</Words>
  <Application>Microsoft Office PowerPoint</Application>
  <PresentationFormat>On-screen Show (16:9)</PresentationFormat>
  <Paragraphs>159</Paragraphs>
  <Slides>22</Slides>
  <Notes>22</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22</vt:i4>
      </vt:variant>
    </vt:vector>
  </HeadingPairs>
  <TitlesOfParts>
    <vt:vector size="28" baseType="lpstr">
      <vt:lpstr>Roboto</vt:lpstr>
      <vt:lpstr>Dosis</vt:lpstr>
      <vt:lpstr>Cambria</vt:lpstr>
      <vt:lpstr>Arial</vt:lpstr>
      <vt:lpstr>Simple Light</vt:lpstr>
      <vt:lpstr>Simple Light</vt:lpstr>
      <vt:lpstr>Predict Clicked Ads Customer Classification by using Machine Learning</vt:lpstr>
      <vt:lpstr>Overview</vt:lpstr>
      <vt:lpstr>Statistical Analysis</vt:lpstr>
      <vt:lpstr>Univariate Analysis - Numerical</vt:lpstr>
      <vt:lpstr>Univariate Analysis - Numerical</vt:lpstr>
      <vt:lpstr>Univariate Analysis - Categorical</vt:lpstr>
      <vt:lpstr>Univariate Analysis - Categorical</vt:lpstr>
      <vt:lpstr>Bivariate Analysis</vt:lpstr>
      <vt:lpstr>Bivariate Analysis</vt:lpstr>
      <vt:lpstr>Data Cleaning &amp; Preprocessing</vt:lpstr>
      <vt:lpstr>Data Cleaning &amp; Preprocessing</vt:lpstr>
      <vt:lpstr>Data Cleaning &amp; Preprocessing</vt:lpstr>
      <vt:lpstr>Metrics Evaluation</vt:lpstr>
      <vt:lpstr>Data Modeling</vt:lpstr>
      <vt:lpstr>Experiment 1: Modeling without Normalization/Standardization</vt:lpstr>
      <vt:lpstr>Experiment 2: Modeling with Normalization/Standardization</vt:lpstr>
      <vt:lpstr>Selected Model</vt:lpstr>
      <vt:lpstr>Hyperparameter Tuning</vt:lpstr>
      <vt:lpstr>Confusion Matrix for Best Model (Random Forest)</vt:lpstr>
      <vt:lpstr>Feature Importance</vt:lpstr>
      <vt:lpstr>Business Recommendation</vt:lpstr>
      <vt:lpstr>Business Simulation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Clicked Ads Customer Classification by using Machine Learning</dc:title>
  <dc:creator>Philipus Dima Wira Pratomo</dc:creator>
  <cp:lastModifiedBy>Philipus Dima Wira Pratomo</cp:lastModifiedBy>
  <cp:revision>6</cp:revision>
  <dcterms:modified xsi:type="dcterms:W3CDTF">2023-11-10T11:08:24Z</dcterms:modified>
</cp:coreProperties>
</file>